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43"/>
  </p:notesMasterIdLst>
  <p:sldIdLst>
    <p:sldId id="364" r:id="rId2"/>
    <p:sldId id="382" r:id="rId3"/>
    <p:sldId id="396" r:id="rId4"/>
    <p:sldId id="392" r:id="rId5"/>
    <p:sldId id="393" r:id="rId6"/>
    <p:sldId id="377" r:id="rId7"/>
    <p:sldId id="378" r:id="rId8"/>
    <p:sldId id="385" r:id="rId9"/>
    <p:sldId id="390" r:id="rId10"/>
    <p:sldId id="384" r:id="rId11"/>
    <p:sldId id="258" r:id="rId12"/>
    <p:sldId id="259" r:id="rId13"/>
    <p:sldId id="260" r:id="rId14"/>
    <p:sldId id="261" r:id="rId15"/>
    <p:sldId id="386" r:id="rId16"/>
    <p:sldId id="394" r:id="rId17"/>
    <p:sldId id="371" r:id="rId18"/>
    <p:sldId id="370" r:id="rId19"/>
    <p:sldId id="387" r:id="rId20"/>
    <p:sldId id="374" r:id="rId21"/>
    <p:sldId id="375" r:id="rId22"/>
    <p:sldId id="372" r:id="rId23"/>
    <p:sldId id="395" r:id="rId24"/>
    <p:sldId id="366" r:id="rId25"/>
    <p:sldId id="388" r:id="rId26"/>
    <p:sldId id="263" r:id="rId27"/>
    <p:sldId id="369" r:id="rId28"/>
    <p:sldId id="264" r:id="rId29"/>
    <p:sldId id="265" r:id="rId30"/>
    <p:sldId id="268" r:id="rId31"/>
    <p:sldId id="269" r:id="rId32"/>
    <p:sldId id="391" r:id="rId33"/>
    <p:sldId id="389" r:id="rId34"/>
    <p:sldId id="270" r:id="rId35"/>
    <p:sldId id="368" r:id="rId36"/>
    <p:sldId id="272" r:id="rId37"/>
    <p:sldId id="273" r:id="rId38"/>
    <p:sldId id="367" r:id="rId39"/>
    <p:sldId id="266" r:id="rId40"/>
    <p:sldId id="267" r:id="rId41"/>
    <p:sldId id="286" r:id="rId42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Courier" panose="020B0604020202020204" charset="0"/>
      <p:regular r:id="rId49"/>
      <p:bold r:id="rId50"/>
      <p:italic r:id="rId51"/>
      <p:boldItalic r:id="rId52"/>
    </p:embeddedFont>
    <p:embeddedFont>
      <p:font typeface="FreightMicro Pro Book" panose="020B0604020202020204" charset="0"/>
      <p:regular r:id="rId53"/>
      <p:italic r:id="rId54"/>
    </p:embeddedFont>
    <p:embeddedFont>
      <p:font typeface="FreightMicro Pro Light" panose="020B0604020202020204" charset="0"/>
      <p:regular r:id="rId55"/>
      <p:italic r:id="rId56"/>
    </p:embeddedFont>
    <p:embeddedFont>
      <p:font typeface="FreightMicro Pro Medium" panose="020B0604020202020204" charset="0"/>
      <p:regular r:id="rId57"/>
      <p:italic r:id="rId58"/>
    </p:embeddedFont>
    <p:embeddedFont>
      <p:font typeface="Open Sans ExtraBold" panose="020B0906030804020204" pitchFamily="34" charset="0"/>
      <p:bold r:id="rId59"/>
      <p:boldItalic r:id="rId60"/>
    </p:embeddedFont>
    <p:embeddedFont>
      <p:font typeface="Open Sans Light" panose="020B0306030504020204" pitchFamily="34" charset="0"/>
      <p:regular r:id="rId61"/>
      <p:italic r:id="rId62"/>
    </p:embeddedFont>
    <p:embeddedFont>
      <p:font typeface="Source Code Pro" panose="020B0509030403020204" pitchFamily="49" charset="0"/>
      <p:regular r:id="rId63"/>
      <p:bold r:id="rId64"/>
      <p:italic r:id="rId65"/>
      <p:boldItalic r:id="rId66"/>
    </p:embeddedFont>
    <p:embeddedFont>
      <p:font typeface="Source Code Pro Light" panose="020B0409030403020204" pitchFamily="49" charset="0"/>
      <p:regular r:id="rId67"/>
      <p:italic r:id="rId68"/>
    </p:embeddedFont>
    <p:embeddedFont>
      <p:font typeface="Source Code Pro Medium" panose="020B0509030403020204" pitchFamily="49" charset="0"/>
      <p:regular r:id="rId69"/>
      <p:italic r:id="rId70"/>
    </p:embeddedFont>
    <p:embeddedFont>
      <p:font typeface="SourceCodePro-Light" panose="020B0409030403020204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6"/>
    <p:restoredTop sz="94720"/>
  </p:normalViewPr>
  <p:slideViewPr>
    <p:cSldViewPr snapToGrid="0">
      <p:cViewPr varScale="1">
        <p:scale>
          <a:sx n="152" d="100"/>
          <a:sy n="152" d="100"/>
        </p:scale>
        <p:origin x="114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font" Target="fonts/font27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193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35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74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78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30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17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833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271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24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310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0839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84892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71714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96673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04204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29343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03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4085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22968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FreightMicro Pro Light" panose="02000603030000020004" pitchFamily="2" charset="0"/>
              </a:rPr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3825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96552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Eric Kim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Eric Kim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53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35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399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9450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2664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4690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9126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0634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8931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713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1548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rquet.apache.org/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famous.html" TargetMode="External"/><Relationship Id="rId2" Type="http://schemas.openxmlformats.org/officeDocument/2006/relationships/hyperlink" Target="https://www.sqlite.org/index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qlite3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-evaluations.berkeley.edu/Berkeley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download.html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cs61a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dstem.org/us/courses/59252/discussion/5129596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entut.com/sql-tutorial/sql-selec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://www.zentut.com/sql-tutorial/sql-delete/" TargetMode="External"/><Relationship Id="rId4" Type="http://schemas.openxmlformats.org/officeDocument/2006/relationships/hyperlink" Target="http://www.zentut.com/sql-tutorial/sql-update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dstem.org/us/courses/59252/discussion/5126841" TargetMode="External"/><Relationship Id="rId2" Type="http://schemas.openxmlformats.org/officeDocument/2006/relationships/hyperlink" Target="https://www.gradescope.com/courses/786589/assignments/4672760/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elp.gradescope.com/article/8hchz9h8wh-student-regrade-request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Databases &amp; SQL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Week 7, Summer 2024. 7/29 (Mon)</a:t>
            </a:r>
          </a:p>
          <a:p>
            <a:r>
              <a:rPr lang="en-US" sz="3200" dirty="0"/>
              <a:t>Lecture 22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66660B-BE0E-168F-01CF-9C5617AE1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479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452-7A52-C94B-9073-20DC0F2C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Databases?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332F5-467D-1D40-BA49-5A9A033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• Data lives in files: website access logs, in images, in CSVs and so on…</a:t>
            </a:r>
          </a:p>
          <a:p>
            <a:pPr marL="114300" indent="0">
              <a:buNone/>
            </a:pPr>
            <a:r>
              <a:rPr lang="en-US" dirty="0"/>
              <a:t>	• Useful, but hard to access, aggregate and compute results.</a:t>
            </a:r>
          </a:p>
          <a:p>
            <a:pPr marL="114300" indent="0">
              <a:buNone/>
            </a:pPr>
            <a:r>
              <a:rPr lang="en-US" dirty="0"/>
              <a:t>• Databases provide a mechanism to store vast amounts of data in an </a:t>
            </a:r>
            <a:r>
              <a:rPr lang="en-US" i="1" dirty="0"/>
              <a:t>organized</a:t>
            </a:r>
            <a:r>
              <a:rPr lang="en-US" dirty="0"/>
              <a:t> manner.</a:t>
            </a:r>
          </a:p>
          <a:p>
            <a:pPr marL="114300" indent="0">
              <a:buNone/>
            </a:pPr>
            <a:r>
              <a:rPr lang="en-US" dirty="0"/>
              <a:t>	• They (often) rely on ”tables” as an abstraction. </a:t>
            </a:r>
          </a:p>
          <a:p>
            <a:pPr marL="114300" indent="0">
              <a:buNone/>
            </a:pPr>
            <a:r>
              <a:rPr lang="en-US" dirty="0"/>
              <a:t>	• There are other kinds of databases, that store “documents” or other forms of data.</a:t>
            </a:r>
          </a:p>
          <a:p>
            <a:pPr marL="114300" indent="0">
              <a:buNone/>
            </a:pPr>
            <a:r>
              <a:rPr lang="en-US" dirty="0"/>
              <a:t>• Databases is the topic of CS186</a:t>
            </a:r>
          </a:p>
          <a:p>
            <a:pPr marL="114300" indent="0">
              <a:buNone/>
            </a:pPr>
            <a:r>
              <a:rPr lang="en-US" dirty="0"/>
              <a:t>• Elsewhere: Data, its storage and accessing it are critical to data science.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2A0D3-158B-227A-AA95-B28F225E6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5624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7579" y="1043151"/>
            <a:ext cx="6502400" cy="2933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676" y="1043151"/>
            <a:ext cx="2628641" cy="26620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A22CC-7E96-6A98-A8C8-C8B9B997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5F49104-FDD9-1270-74E4-46E647A46B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9663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F3F70D-0FFC-8A6D-A560-3396A211E646}"/>
              </a:ext>
            </a:extLst>
          </p:cNvPr>
          <p:cNvSpPr txBox="1"/>
          <p:nvPr/>
        </p:nvSpPr>
        <p:spPr>
          <a:xfrm>
            <a:off x="3568787" y="4359129"/>
            <a:ext cx="5511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Interface between Users and underlying data.</a:t>
            </a:r>
          </a:p>
          <a:p>
            <a:r>
              <a:rPr lang="en-US" sz="2000" dirty="0"/>
              <a:t>Provides an </a:t>
            </a:r>
            <a:r>
              <a:rPr lang="en-US" sz="2000" b="1" dirty="0"/>
              <a:t>abstraction layer</a:t>
            </a:r>
            <a:r>
              <a:rPr lang="en-US" sz="2000" dirty="0"/>
              <a:t> so that Users can focus on </a:t>
            </a:r>
            <a:r>
              <a:rPr lang="en-US" sz="2000" b="1" dirty="0"/>
              <a:t>solving problems</a:t>
            </a:r>
            <a:r>
              <a:rPr lang="en-US" sz="2000" dirty="0"/>
              <a:t> (</a:t>
            </a:r>
            <a:r>
              <a:rPr lang="en-US" sz="2000" dirty="0" err="1"/>
              <a:t>eg</a:t>
            </a:r>
            <a:r>
              <a:rPr lang="en-US" sz="2000" dirty="0"/>
              <a:t> data science) instead of </a:t>
            </a:r>
            <a:r>
              <a:rPr lang="en-US" sz="2000" b="1" dirty="0"/>
              <a:t>data details</a:t>
            </a:r>
            <a:r>
              <a:rPr lang="en-US" sz="2000" dirty="0"/>
              <a:t> (</a:t>
            </a:r>
            <a:r>
              <a:rPr lang="en-US" sz="2000" dirty="0" err="1"/>
              <a:t>eg</a:t>
            </a:r>
            <a:r>
              <a:rPr lang="en-US" sz="2000" dirty="0"/>
              <a:t> how the underlying data is stored,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en-US" sz="2000" dirty="0"/>
              <a:t>Ex: MySQL, sqlite3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4B8375-11F5-8751-A12C-3A647F72CFE7}"/>
              </a:ext>
            </a:extLst>
          </p:cNvPr>
          <p:cNvSpPr/>
          <p:nvPr/>
        </p:nvSpPr>
        <p:spPr bwMode="auto">
          <a:xfrm rot="16200000">
            <a:off x="6244066" y="3651817"/>
            <a:ext cx="899423" cy="65006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85722-88E0-4E5C-2FF5-4E60CFB67B6F}"/>
              </a:ext>
            </a:extLst>
          </p:cNvPr>
          <p:cNvSpPr txBox="1"/>
          <p:nvPr/>
        </p:nvSpPr>
        <p:spPr>
          <a:xfrm>
            <a:off x="9313220" y="4359129"/>
            <a:ext cx="28220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implementation details. </a:t>
            </a:r>
            <a:r>
              <a:rPr lang="en-US" sz="1800" b="1" dirty="0"/>
              <a:t>Data file format</a:t>
            </a:r>
            <a:r>
              <a:rPr lang="en-US" sz="1800" dirty="0"/>
              <a:t> (binary, text, CSV, </a:t>
            </a:r>
            <a:r>
              <a:rPr lang="en-US" sz="1800" dirty="0">
                <a:hlinkClick r:id="rId5"/>
              </a:rPr>
              <a:t>parquet</a:t>
            </a:r>
            <a:r>
              <a:rPr lang="en-US" sz="1800" dirty="0"/>
              <a:t>). </a:t>
            </a:r>
            <a:r>
              <a:rPr lang="en-US" sz="1800" b="1" dirty="0"/>
              <a:t>Data location </a:t>
            </a:r>
            <a:r>
              <a:rPr lang="en-US" sz="1800" dirty="0"/>
              <a:t>(cloud vs on-site). Techniques to arrange data to </a:t>
            </a:r>
            <a:r>
              <a:rPr lang="en-US" sz="1800" b="1" dirty="0"/>
              <a:t>optimize for access</a:t>
            </a:r>
            <a:r>
              <a:rPr lang="en-US" sz="1800" dirty="0"/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4C54C91-5C43-3D41-D316-BAC33F75EB9A}"/>
              </a:ext>
            </a:extLst>
          </p:cNvPr>
          <p:cNvSpPr/>
          <p:nvPr/>
        </p:nvSpPr>
        <p:spPr bwMode="auto">
          <a:xfrm rot="13500000">
            <a:off x="8668591" y="3651795"/>
            <a:ext cx="899423" cy="65006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57B8B-75A7-8FF2-EF42-6DA2429C3F27}"/>
              </a:ext>
            </a:extLst>
          </p:cNvPr>
          <p:cNvSpPr txBox="1"/>
          <p:nvPr/>
        </p:nvSpPr>
        <p:spPr>
          <a:xfrm>
            <a:off x="176574" y="4426562"/>
            <a:ext cx="30117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Applications.</a:t>
            </a:r>
          </a:p>
          <a:p>
            <a:r>
              <a:rPr lang="en-US" sz="1800" dirty="0"/>
              <a:t>Ex: a data scientist wants to perform </a:t>
            </a:r>
            <a:r>
              <a:rPr lang="en-US" sz="1800" b="1" dirty="0"/>
              <a:t>exploratory data analysis</a:t>
            </a:r>
            <a:r>
              <a:rPr lang="en-US" sz="1800" dirty="0"/>
              <a:t> on a health dataset.</a:t>
            </a:r>
          </a:p>
          <a:p>
            <a:r>
              <a:rPr lang="en-US" sz="1800" dirty="0"/>
              <a:t>Ex: a DS wants to see if a website change improved user engagement metrics.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FC5FA1E-50D5-F4F6-5DFD-1BD7A8E213C6}"/>
              </a:ext>
            </a:extLst>
          </p:cNvPr>
          <p:cNvSpPr/>
          <p:nvPr/>
        </p:nvSpPr>
        <p:spPr bwMode="auto">
          <a:xfrm rot="19800000">
            <a:off x="2613566" y="3707622"/>
            <a:ext cx="1697526" cy="650066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2743200" y="3196963"/>
            <a:ext cx="2689494" cy="9144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2743200" y="1342763"/>
            <a:ext cx="1981200" cy="203886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62DD6C-25E4-78EE-5A5D-A8ED9EF9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Issue Queries to a Database</a:t>
            </a:r>
          </a:p>
        </p:txBody>
      </p:sp>
      <p:sp>
        <p:nvSpPr>
          <p:cNvPr id="120" name="Google Shape;120;p15"/>
          <p:cNvSpPr txBox="1">
            <a:spLocks noGrp="1"/>
          </p:cNvSpPr>
          <p:nvPr>
            <p:ph idx="1"/>
          </p:nvPr>
        </p:nvSpPr>
        <p:spPr>
          <a:xfrm>
            <a:off x="293558" y="4141815"/>
            <a:ext cx="11218863" cy="2281721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The SQL language is represented in query strings delivered to a DB backend.</a:t>
            </a:r>
          </a:p>
          <a:p>
            <a:r>
              <a:rPr lang="en-US" dirty="0"/>
              <a:t>Use the techniques learned here to build clean abstractions.</a:t>
            </a:r>
          </a:p>
          <a:p>
            <a:r>
              <a:rPr lang="en-US" dirty="0"/>
              <a:t>You have already learned the relational operators!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9FCBF69-8451-6B4B-690D-C4EA69048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124" name="Google Shape;124;p15"/>
          <p:cNvSpPr txBox="1"/>
          <p:nvPr/>
        </p:nvSpPr>
        <p:spPr>
          <a:xfrm>
            <a:off x="3125214" y="3524508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</a:rPr>
              <a:t>Python Interpreter</a:t>
            </a:r>
            <a:endParaRPr dirty="0"/>
          </a:p>
        </p:txBody>
      </p:sp>
      <p:sp>
        <p:nvSpPr>
          <p:cNvPr id="125" name="Google Shape;125;p15"/>
          <p:cNvSpPr txBox="1"/>
          <p:nvPr/>
        </p:nvSpPr>
        <p:spPr>
          <a:xfrm>
            <a:off x="2990646" y="1477348"/>
            <a:ext cx="1441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>
                <a:solidFill>
                  <a:schemeClr val="dk1"/>
                </a:solidFill>
              </a:rPr>
              <a:t>Application</a:t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7239000" y="2328899"/>
            <a:ext cx="1660898" cy="173114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7318310" y="2467293"/>
            <a:ext cx="148983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</a:rPr>
              <a:t>Database Query Processor,</a:t>
            </a:r>
            <a:endParaRPr/>
          </a:p>
          <a:p>
            <a:pPr algn="ctr"/>
            <a:r>
              <a:rPr lang="en-US" sz="1800">
                <a:solidFill>
                  <a:schemeClr val="dk1"/>
                </a:solidFill>
              </a:rPr>
              <a:t>i.e.,  Interpreter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3586066" y="2328898"/>
            <a:ext cx="1015663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</a:rPr>
              <a:t>Classes &amp; Objects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1873811" y="1046521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</a:rPr>
              <a:t>User</a:t>
            </a:r>
            <a:endParaRPr/>
          </a:p>
        </p:txBody>
      </p:sp>
      <p:cxnSp>
        <p:nvCxnSpPr>
          <p:cNvPr id="130" name="Google Shape;130;p15"/>
          <p:cNvCxnSpPr/>
          <p:nvPr/>
        </p:nvCxnSpPr>
        <p:spPr>
          <a:xfrm>
            <a:off x="2057400" y="1415854"/>
            <a:ext cx="533400" cy="430827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131" name="Google Shape;131;p15"/>
          <p:cNvGrpSpPr/>
          <p:nvPr/>
        </p:nvGrpSpPr>
        <p:grpSpPr>
          <a:xfrm>
            <a:off x="3819331" y="2137161"/>
            <a:ext cx="3396342" cy="1846208"/>
            <a:chOff x="2295331" y="2332653"/>
            <a:chExt cx="3396342" cy="1846208"/>
          </a:xfrm>
        </p:grpSpPr>
        <p:sp>
          <p:nvSpPr>
            <p:cNvPr id="132" name="Google Shape;132;p15"/>
            <p:cNvSpPr/>
            <p:nvPr/>
          </p:nvSpPr>
          <p:spPr>
            <a:xfrm>
              <a:off x="2295331" y="2332653"/>
              <a:ext cx="3396342" cy="1432942"/>
            </a:xfrm>
            <a:custGeom>
              <a:avLst/>
              <a:gdLst/>
              <a:ahLst/>
              <a:cxnLst/>
              <a:rect l="l" t="t" r="r" b="b"/>
              <a:pathLst>
                <a:path w="3396342" h="1432942" extrusionOk="0">
                  <a:moveTo>
                    <a:pt x="0" y="0"/>
                  </a:moveTo>
                  <a:cubicBezTo>
                    <a:pt x="132183" y="220824"/>
                    <a:pt x="264367" y="441649"/>
                    <a:pt x="447869" y="653143"/>
                  </a:cubicBezTo>
                  <a:cubicBezTo>
                    <a:pt x="631371" y="864637"/>
                    <a:pt x="774441" y="1141445"/>
                    <a:pt x="1101012" y="1268963"/>
                  </a:cubicBezTo>
                  <a:cubicBezTo>
                    <a:pt x="1427583" y="1396481"/>
                    <a:pt x="2024743" y="1464906"/>
                    <a:pt x="2407298" y="1418253"/>
                  </a:cubicBezTo>
                  <a:cubicBezTo>
                    <a:pt x="2789853" y="1371600"/>
                    <a:pt x="3093097" y="1180322"/>
                    <a:pt x="3396342" y="989045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4136577" y="3809529"/>
              <a:ext cx="13474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b="1" i="1">
                  <a:solidFill>
                    <a:srgbClr val="FF0000"/>
                  </a:solidFill>
                </a:rPr>
                <a:t>SQL query</a:t>
              </a:r>
              <a:endParaRPr/>
            </a:p>
          </p:txBody>
        </p:sp>
      </p:grpSp>
      <p:grpSp>
        <p:nvGrpSpPr>
          <p:cNvPr id="134" name="Google Shape;134;p15"/>
          <p:cNvGrpSpPr/>
          <p:nvPr/>
        </p:nvGrpSpPr>
        <p:grpSpPr>
          <a:xfrm>
            <a:off x="3893976" y="1894565"/>
            <a:ext cx="3303036" cy="1500722"/>
            <a:chOff x="2369976" y="2090057"/>
            <a:chExt cx="3303036" cy="1500722"/>
          </a:xfrm>
        </p:grpSpPr>
        <p:sp>
          <p:nvSpPr>
            <p:cNvPr id="135" name="Google Shape;135;p15"/>
            <p:cNvSpPr/>
            <p:nvPr/>
          </p:nvSpPr>
          <p:spPr>
            <a:xfrm>
              <a:off x="2369976" y="2090057"/>
              <a:ext cx="3303036" cy="1500722"/>
            </a:xfrm>
            <a:custGeom>
              <a:avLst/>
              <a:gdLst/>
              <a:ahLst/>
              <a:cxnLst/>
              <a:rect l="l" t="t" r="r" b="b"/>
              <a:pathLst>
                <a:path w="3303036" h="1500722" extrusionOk="0">
                  <a:moveTo>
                    <a:pt x="3303036" y="914400"/>
                  </a:moveTo>
                  <a:cubicBezTo>
                    <a:pt x="3058885" y="1090127"/>
                    <a:pt x="2814734" y="1265854"/>
                    <a:pt x="2481942" y="1362270"/>
                  </a:cubicBezTo>
                  <a:cubicBezTo>
                    <a:pt x="2149150" y="1458686"/>
                    <a:pt x="1592424" y="1524000"/>
                    <a:pt x="1306285" y="1492898"/>
                  </a:cubicBezTo>
                  <a:cubicBezTo>
                    <a:pt x="1020146" y="1461796"/>
                    <a:pt x="982824" y="1424473"/>
                    <a:pt x="765110" y="1175657"/>
                  </a:cubicBezTo>
                  <a:cubicBezTo>
                    <a:pt x="547396" y="926841"/>
                    <a:pt x="273698" y="463420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36" name="Google Shape;136;p15"/>
            <p:cNvSpPr txBox="1"/>
            <p:nvPr/>
          </p:nvSpPr>
          <p:spPr>
            <a:xfrm>
              <a:off x="3969634" y="2908173"/>
              <a:ext cx="1287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b="1" i="1">
                  <a:solidFill>
                    <a:srgbClr val="FF0000"/>
                  </a:solidFill>
                </a:rPr>
                <a:t>Response</a:t>
              </a:r>
              <a:endParaRPr/>
            </a:p>
          </p:txBody>
        </p:sp>
      </p:grpSp>
      <p:sp>
        <p:nvSpPr>
          <p:cNvPr id="137" name="Google Shape;137;p15"/>
          <p:cNvSpPr/>
          <p:nvPr/>
        </p:nvSpPr>
        <p:spPr>
          <a:xfrm>
            <a:off x="9021979" y="2401608"/>
            <a:ext cx="1265021" cy="1492232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38" name="Google Shape;138;p15"/>
          <p:cNvSpPr/>
          <p:nvPr/>
        </p:nvSpPr>
        <p:spPr>
          <a:xfrm rot="5400000">
            <a:off x="9254828" y="2791556"/>
            <a:ext cx="838200" cy="921344"/>
          </a:xfrm>
          <a:prstGeom prst="flowChartPunchedTape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9144000" y="2841686"/>
            <a:ext cx="1142999" cy="41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</a:rPr>
              <a:t>Tables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27625E-B249-2B21-0ECB-EA80BD79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8 Tables,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datascience</a:t>
            </a: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45" name="Google Shape;145;p16"/>
          <p:cNvSpPr txBox="1">
            <a:spLocks noGrp="1"/>
          </p:cNvSpPr>
          <p:nvPr>
            <p:ph idx="1"/>
          </p:nvPr>
        </p:nvSpPr>
        <p:spPr>
          <a:xfrm>
            <a:off x="4122453" y="5400122"/>
            <a:ext cx="7102876" cy="886793"/>
          </a:xfrm>
          <a:solidFill>
            <a:schemeClr val="lt1"/>
          </a:solidFill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sz="2400" dirty="0"/>
              <a:t>A single, simple, powerful data structure for all</a:t>
            </a:r>
          </a:p>
          <a:p>
            <a:r>
              <a:rPr lang="en-US" sz="2400" dirty="0"/>
              <a:t>Inspired by Excel, SQL, R, Pandas, etc.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A45D7ABE-8F57-1C36-FBB5-8D0612723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148" name="Google Shape;148;p16"/>
          <p:cNvSpPr txBox="1"/>
          <p:nvPr/>
        </p:nvSpPr>
        <p:spPr>
          <a:xfrm>
            <a:off x="2332099" y="1048437"/>
            <a:ext cx="66537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rgbClr val="660066"/>
                </a:solidFill>
              </a:rPr>
              <a:t>ordered collection of labeled columns of anything</a:t>
            </a:r>
            <a:endParaRPr dirty="0"/>
          </a:p>
        </p:txBody>
      </p:sp>
      <p:grpSp>
        <p:nvGrpSpPr>
          <p:cNvPr id="149" name="Google Shape;149;p16"/>
          <p:cNvGrpSpPr/>
          <p:nvPr/>
        </p:nvGrpSpPr>
        <p:grpSpPr>
          <a:xfrm>
            <a:off x="3851445" y="1550849"/>
            <a:ext cx="2476500" cy="2951201"/>
            <a:chOff x="2679701" y="1595399"/>
            <a:chExt cx="2476500" cy="2951201"/>
          </a:xfrm>
        </p:grpSpPr>
        <p:sp>
          <p:nvSpPr>
            <p:cNvPr id="150" name="Google Shape;150;p16"/>
            <p:cNvSpPr/>
            <p:nvPr/>
          </p:nvSpPr>
          <p:spPr>
            <a:xfrm>
              <a:off x="2679701" y="1595399"/>
              <a:ext cx="2476500" cy="2951201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819400" y="2057400"/>
              <a:ext cx="469900" cy="24892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819400" y="1701800"/>
              <a:ext cx="469900" cy="2413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53" name="Google Shape;153;p16"/>
            <p:cNvCxnSpPr/>
            <p:nvPr/>
          </p:nvCxnSpPr>
          <p:spPr>
            <a:xfrm>
              <a:off x="2819400" y="22606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4" name="Google Shape;154;p16"/>
            <p:cNvCxnSpPr/>
            <p:nvPr/>
          </p:nvCxnSpPr>
          <p:spPr>
            <a:xfrm>
              <a:off x="2819400" y="24765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5" name="Google Shape;155;p16"/>
            <p:cNvCxnSpPr/>
            <p:nvPr/>
          </p:nvCxnSpPr>
          <p:spPr>
            <a:xfrm>
              <a:off x="2819400" y="27051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6" name="Google Shape;156;p16"/>
            <p:cNvCxnSpPr/>
            <p:nvPr/>
          </p:nvCxnSpPr>
          <p:spPr>
            <a:xfrm>
              <a:off x="2819400" y="29210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7" name="Google Shape;157;p16"/>
            <p:cNvCxnSpPr/>
            <p:nvPr/>
          </p:nvCxnSpPr>
          <p:spPr>
            <a:xfrm>
              <a:off x="2819400" y="42545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grpSp>
          <p:nvGrpSpPr>
            <p:cNvPr id="158" name="Google Shape;158;p16"/>
            <p:cNvGrpSpPr/>
            <p:nvPr/>
          </p:nvGrpSpPr>
          <p:grpSpPr>
            <a:xfrm>
              <a:off x="2971800" y="3514273"/>
              <a:ext cx="165100" cy="609600"/>
              <a:chOff x="1397000" y="3746500"/>
              <a:chExt cx="165100" cy="520700"/>
            </a:xfrm>
          </p:grpSpPr>
          <p:sp>
            <p:nvSpPr>
              <p:cNvPr id="159" name="Google Shape;159;p1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61" name="Google Shape;161;p1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2" name="Google Shape;162;p16"/>
            <p:cNvSpPr/>
            <p:nvPr/>
          </p:nvSpPr>
          <p:spPr>
            <a:xfrm>
              <a:off x="3390900" y="2057400"/>
              <a:ext cx="317500" cy="23622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390900" y="1701800"/>
              <a:ext cx="317500" cy="2413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64" name="Google Shape;164;p16"/>
            <p:cNvCxnSpPr/>
            <p:nvPr/>
          </p:nvCxnSpPr>
          <p:spPr>
            <a:xfrm>
              <a:off x="3390900" y="22606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5" name="Google Shape;165;p16"/>
            <p:cNvCxnSpPr/>
            <p:nvPr/>
          </p:nvCxnSpPr>
          <p:spPr>
            <a:xfrm>
              <a:off x="3390900" y="24765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6" name="Google Shape;166;p16"/>
            <p:cNvCxnSpPr/>
            <p:nvPr/>
          </p:nvCxnSpPr>
          <p:spPr>
            <a:xfrm>
              <a:off x="3390900" y="27051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3390900" y="29210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3390900" y="4241800"/>
              <a:ext cx="317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69" name="Google Shape;169;p16"/>
            <p:cNvSpPr/>
            <p:nvPr/>
          </p:nvSpPr>
          <p:spPr>
            <a:xfrm>
              <a:off x="3810000" y="2057400"/>
              <a:ext cx="647699" cy="23622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3810000" y="1701800"/>
              <a:ext cx="647699" cy="2413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71" name="Google Shape;171;p16"/>
            <p:cNvCxnSpPr/>
            <p:nvPr/>
          </p:nvCxnSpPr>
          <p:spPr>
            <a:xfrm>
              <a:off x="3810000" y="22606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2" name="Google Shape;172;p16"/>
            <p:cNvCxnSpPr/>
            <p:nvPr/>
          </p:nvCxnSpPr>
          <p:spPr>
            <a:xfrm>
              <a:off x="3810000" y="24765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3" name="Google Shape;173;p16"/>
            <p:cNvCxnSpPr/>
            <p:nvPr/>
          </p:nvCxnSpPr>
          <p:spPr>
            <a:xfrm>
              <a:off x="3810000" y="27051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4" name="Google Shape;174;p16"/>
            <p:cNvCxnSpPr/>
            <p:nvPr/>
          </p:nvCxnSpPr>
          <p:spPr>
            <a:xfrm>
              <a:off x="3810000" y="29210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5" name="Google Shape;175;p16"/>
            <p:cNvCxnSpPr/>
            <p:nvPr/>
          </p:nvCxnSpPr>
          <p:spPr>
            <a:xfrm>
              <a:off x="3810000" y="4241800"/>
              <a:ext cx="647699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76" name="Google Shape;176;p16"/>
            <p:cNvSpPr/>
            <p:nvPr/>
          </p:nvSpPr>
          <p:spPr>
            <a:xfrm>
              <a:off x="4559300" y="2057400"/>
              <a:ext cx="469900" cy="23622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4559300" y="1701800"/>
              <a:ext cx="469900" cy="241300"/>
            </a:xfrm>
            <a:prstGeom prst="rect">
              <a:avLst/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178" name="Google Shape;178;p16"/>
            <p:cNvCxnSpPr/>
            <p:nvPr/>
          </p:nvCxnSpPr>
          <p:spPr>
            <a:xfrm>
              <a:off x="4559300" y="22606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" name="Google Shape;179;p16"/>
            <p:cNvCxnSpPr/>
            <p:nvPr/>
          </p:nvCxnSpPr>
          <p:spPr>
            <a:xfrm>
              <a:off x="4559300" y="24765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0" name="Google Shape;180;p16"/>
            <p:cNvCxnSpPr/>
            <p:nvPr/>
          </p:nvCxnSpPr>
          <p:spPr>
            <a:xfrm>
              <a:off x="4559300" y="27051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1" name="Google Shape;181;p16"/>
            <p:cNvCxnSpPr/>
            <p:nvPr/>
          </p:nvCxnSpPr>
          <p:spPr>
            <a:xfrm>
              <a:off x="4559300" y="29210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2" name="Google Shape;182;p16"/>
            <p:cNvCxnSpPr/>
            <p:nvPr/>
          </p:nvCxnSpPr>
          <p:spPr>
            <a:xfrm>
              <a:off x="4559300" y="4241800"/>
              <a:ext cx="469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grpSp>
          <p:nvGrpSpPr>
            <p:cNvPr id="183" name="Google Shape;183;p16"/>
            <p:cNvGrpSpPr/>
            <p:nvPr/>
          </p:nvGrpSpPr>
          <p:grpSpPr>
            <a:xfrm>
              <a:off x="3467100" y="3514273"/>
              <a:ext cx="165100" cy="609600"/>
              <a:chOff x="1397000" y="3746500"/>
              <a:chExt cx="165100" cy="520700"/>
            </a:xfrm>
          </p:grpSpPr>
          <p:sp>
            <p:nvSpPr>
              <p:cNvPr id="184" name="Google Shape;184;p1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87" name="Google Shape;187;p16"/>
            <p:cNvGrpSpPr/>
            <p:nvPr/>
          </p:nvGrpSpPr>
          <p:grpSpPr>
            <a:xfrm>
              <a:off x="4025900" y="3514273"/>
              <a:ext cx="165100" cy="609600"/>
              <a:chOff x="1397000" y="3746500"/>
              <a:chExt cx="165100" cy="520700"/>
            </a:xfrm>
          </p:grpSpPr>
          <p:sp>
            <p:nvSpPr>
              <p:cNvPr id="188" name="Google Shape;188;p1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91" name="Google Shape;191;p16"/>
            <p:cNvGrpSpPr/>
            <p:nvPr/>
          </p:nvGrpSpPr>
          <p:grpSpPr>
            <a:xfrm>
              <a:off x="4699000" y="3514273"/>
              <a:ext cx="165100" cy="609600"/>
              <a:chOff x="1397000" y="3746500"/>
              <a:chExt cx="165100" cy="520700"/>
            </a:xfrm>
          </p:grpSpPr>
          <p:sp>
            <p:nvSpPr>
              <p:cNvPr id="192" name="Google Shape;192;p16"/>
              <p:cNvSpPr/>
              <p:nvPr/>
            </p:nvSpPr>
            <p:spPr>
              <a:xfrm>
                <a:off x="1397000" y="3746500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1397000" y="3932464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1397000" y="4127727"/>
                <a:ext cx="165100" cy="139473"/>
              </a:xfrm>
              <a:prstGeom prst="ellipse">
                <a:avLst/>
              </a:prstGeom>
              <a:noFill/>
              <a:ln w="9525" cap="flat" cmpd="sng">
                <a:solidFill>
                  <a:srgbClr val="8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95" name="Google Shape;195;p16"/>
            <p:cNvSpPr txBox="1"/>
            <p:nvPr/>
          </p:nvSpPr>
          <p:spPr>
            <a:xfrm>
              <a:off x="2754742" y="1624568"/>
              <a:ext cx="7123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</a:rPr>
                <a:t>label</a:t>
              </a:r>
              <a:endParaRPr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 rot="5400000">
              <a:off x="2623336" y="2805399"/>
              <a:ext cx="9170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</a:rPr>
                <a:t>values</a:t>
              </a:r>
              <a:endParaRPr dirty="0"/>
            </a:p>
          </p:txBody>
        </p:sp>
      </p:grpSp>
      <p:grpSp>
        <p:nvGrpSpPr>
          <p:cNvPr id="197" name="Google Shape;197;p16"/>
          <p:cNvGrpSpPr/>
          <p:nvPr/>
        </p:nvGrpSpPr>
        <p:grpSpPr>
          <a:xfrm>
            <a:off x="4226103" y="4502219"/>
            <a:ext cx="4759772" cy="854906"/>
            <a:chOff x="3479924" y="4637762"/>
            <a:chExt cx="4759772" cy="744350"/>
          </a:xfrm>
        </p:grpSpPr>
        <p:grpSp>
          <p:nvGrpSpPr>
            <p:cNvPr id="198" name="Google Shape;198;p16"/>
            <p:cNvGrpSpPr/>
            <p:nvPr/>
          </p:nvGrpSpPr>
          <p:grpSpPr>
            <a:xfrm rot="-5400000">
              <a:off x="6712974" y="4042262"/>
              <a:ext cx="317500" cy="2362200"/>
              <a:chOff x="6051884" y="2345240"/>
              <a:chExt cx="317500" cy="23622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6051884" y="2345240"/>
                <a:ext cx="317500" cy="2362200"/>
              </a:xfrm>
              <a:prstGeom prst="rect">
                <a:avLst/>
              </a:prstGeom>
              <a:gradFill>
                <a:gsLst>
                  <a:gs pos="0">
                    <a:srgbClr val="4985FF"/>
                  </a:gs>
                  <a:gs pos="100000">
                    <a:srgbClr val="7BA5FF"/>
                  </a:gs>
                </a:gsLst>
                <a:lin ang="16200000" scaled="0"/>
              </a:gradFill>
              <a:ln w="9525" cap="flat" cmpd="sng">
                <a:solidFill>
                  <a:srgbClr val="5A89FA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180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200" name="Google Shape;200;p16"/>
              <p:cNvCxnSpPr/>
              <p:nvPr/>
            </p:nvCxnSpPr>
            <p:spPr>
              <a:xfrm>
                <a:off x="6051884" y="25484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201" name="Google Shape;201;p16"/>
              <p:cNvCxnSpPr/>
              <p:nvPr/>
            </p:nvCxnSpPr>
            <p:spPr>
              <a:xfrm>
                <a:off x="6051884" y="27643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202" name="Google Shape;202;p16"/>
              <p:cNvCxnSpPr/>
              <p:nvPr/>
            </p:nvCxnSpPr>
            <p:spPr>
              <a:xfrm>
                <a:off x="6051884" y="29929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203" name="Google Shape;203;p16"/>
              <p:cNvCxnSpPr/>
              <p:nvPr/>
            </p:nvCxnSpPr>
            <p:spPr>
              <a:xfrm>
                <a:off x="6051884" y="32088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cxnSp>
            <p:nvCxnSpPr>
              <p:cNvPr id="204" name="Google Shape;204;p16"/>
              <p:cNvCxnSpPr/>
              <p:nvPr/>
            </p:nvCxnSpPr>
            <p:spPr>
              <a:xfrm>
                <a:off x="6051884" y="4529640"/>
                <a:ext cx="317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</p:cxnSp>
          <p:grpSp>
            <p:nvGrpSpPr>
              <p:cNvPr id="205" name="Google Shape;205;p16"/>
              <p:cNvGrpSpPr/>
              <p:nvPr/>
            </p:nvGrpSpPr>
            <p:grpSpPr>
              <a:xfrm>
                <a:off x="6128084" y="3802113"/>
                <a:ext cx="165100" cy="609600"/>
                <a:chOff x="1397000" y="3746500"/>
                <a:chExt cx="165100" cy="520700"/>
              </a:xfrm>
            </p:grpSpPr>
            <p:sp>
              <p:nvSpPr>
                <p:cNvPr id="206" name="Google Shape;206;p16"/>
                <p:cNvSpPr/>
                <p:nvPr/>
              </p:nvSpPr>
              <p:spPr>
                <a:xfrm>
                  <a:off x="1397000" y="3746500"/>
                  <a:ext cx="165100" cy="139473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8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8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7" name="Google Shape;207;p16"/>
                <p:cNvSpPr/>
                <p:nvPr/>
              </p:nvSpPr>
              <p:spPr>
                <a:xfrm>
                  <a:off x="1397000" y="3932464"/>
                  <a:ext cx="165100" cy="139473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8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8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08" name="Google Shape;208;p16"/>
                <p:cNvSpPr/>
                <p:nvPr/>
              </p:nvSpPr>
              <p:spPr>
                <a:xfrm>
                  <a:off x="1397000" y="4127727"/>
                  <a:ext cx="165100" cy="139473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8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800">
                    <a:solidFill>
                      <a:schemeClr val="lt1"/>
                    </a:solidFill>
                  </a:endParaRPr>
                </a:p>
              </p:txBody>
            </p:sp>
          </p:grpSp>
        </p:grpSp>
        <p:cxnSp>
          <p:nvCxnSpPr>
            <p:cNvPr id="209" name="Google Shape;209;p16"/>
            <p:cNvCxnSpPr>
              <a:endCxn id="199" idx="0"/>
            </p:cNvCxnSpPr>
            <p:nvPr/>
          </p:nvCxnSpPr>
          <p:spPr>
            <a:xfrm>
              <a:off x="3479924" y="4637762"/>
              <a:ext cx="2210700" cy="585600"/>
            </a:xfrm>
            <a:prstGeom prst="curvedConnector3">
              <a:avLst>
                <a:gd name="adj1" fmla="val -6299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stealth" w="med" len="med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210" name="Google Shape;210;p16"/>
            <p:cNvSpPr txBox="1"/>
            <p:nvPr/>
          </p:nvSpPr>
          <p:spPr>
            <a:xfrm>
              <a:off x="6683434" y="4666733"/>
              <a:ext cx="15562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 err="1">
                  <a:solidFill>
                    <a:schemeClr val="dk1"/>
                  </a:solidFill>
                </a:rPr>
                <a:t>Numpy</a:t>
              </a:r>
              <a:r>
                <a:rPr lang="en-US" sz="1800" dirty="0">
                  <a:solidFill>
                    <a:schemeClr val="dk1"/>
                  </a:solidFill>
                </a:rPr>
                <a:t> array</a:t>
              </a:r>
              <a:endParaRPr dirty="0"/>
            </a:p>
          </p:txBody>
        </p:sp>
        <p:sp>
          <p:nvSpPr>
            <p:cNvPr id="211" name="Google Shape;211;p16"/>
            <p:cNvSpPr txBox="1"/>
            <p:nvPr/>
          </p:nvSpPr>
          <p:spPr>
            <a:xfrm>
              <a:off x="4335651" y="4790108"/>
              <a:ext cx="11771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</a:rPr>
                <a:t>T[‘label’]</a:t>
              </a:r>
              <a:endParaRPr dirty="0"/>
            </a:p>
          </p:txBody>
        </p:sp>
      </p:grpSp>
      <p:grpSp>
        <p:nvGrpSpPr>
          <p:cNvPr id="212" name="Google Shape;212;p16"/>
          <p:cNvGrpSpPr/>
          <p:nvPr/>
        </p:nvGrpSpPr>
        <p:grpSpPr>
          <a:xfrm>
            <a:off x="1778856" y="1889077"/>
            <a:ext cx="4447488" cy="597932"/>
            <a:chOff x="1134277" y="1914062"/>
            <a:chExt cx="4447488" cy="597932"/>
          </a:xfrm>
        </p:grpSpPr>
        <p:sp>
          <p:nvSpPr>
            <p:cNvPr id="213" name="Google Shape;213;p16"/>
            <p:cNvSpPr/>
            <p:nvPr/>
          </p:nvSpPr>
          <p:spPr>
            <a:xfrm>
              <a:off x="2698865" y="2241034"/>
              <a:ext cx="2882900" cy="27096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14" name="Google Shape;214;p16"/>
            <p:cNvSpPr txBox="1"/>
            <p:nvPr/>
          </p:nvSpPr>
          <p:spPr>
            <a:xfrm>
              <a:off x="1134277" y="1914062"/>
              <a:ext cx="18330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i="1">
                  <a:solidFill>
                    <a:schemeClr val="dk1"/>
                  </a:solidFill>
                </a:rPr>
                <a:t>dict, record,tuple</a:t>
              </a:r>
              <a:endParaRPr sz="1800" i="1">
                <a:solidFill>
                  <a:schemeClr val="dk1"/>
                </a:solidFill>
              </a:endParaRPr>
            </a:p>
          </p:txBody>
        </p:sp>
      </p:grpSp>
      <p:grpSp>
        <p:nvGrpSpPr>
          <p:cNvPr id="215" name="Google Shape;215;p16"/>
          <p:cNvGrpSpPr/>
          <p:nvPr/>
        </p:nvGrpSpPr>
        <p:grpSpPr>
          <a:xfrm>
            <a:off x="6363323" y="1475501"/>
            <a:ext cx="3396640" cy="1604148"/>
            <a:chOff x="5464744" y="1500486"/>
            <a:chExt cx="3396640" cy="1604148"/>
          </a:xfrm>
        </p:grpSpPr>
        <p:sp>
          <p:nvSpPr>
            <p:cNvPr id="216" name="Google Shape;216;p16"/>
            <p:cNvSpPr/>
            <p:nvPr/>
          </p:nvSpPr>
          <p:spPr>
            <a:xfrm>
              <a:off x="7310783" y="1888743"/>
              <a:ext cx="776513" cy="1011509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217" name="Google Shape;217;p16"/>
            <p:cNvCxnSpPr/>
            <p:nvPr/>
          </p:nvCxnSpPr>
          <p:spPr>
            <a:xfrm rot="10800000" flipH="1">
              <a:off x="5464744" y="2125552"/>
              <a:ext cx="1846039" cy="979082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218" name="Google Shape;218;p16"/>
            <p:cNvSpPr txBox="1"/>
            <p:nvPr/>
          </p:nvSpPr>
          <p:spPr>
            <a:xfrm>
              <a:off x="5687393" y="1500486"/>
              <a:ext cx="31739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>
                  <a:solidFill>
                    <a:schemeClr val="dk1"/>
                  </a:solidFill>
                </a:rPr>
                <a:t>select, where, take, drop, group</a:t>
              </a:r>
              <a:endParaRPr/>
            </a:p>
          </p:txBody>
        </p:sp>
      </p:grpSp>
      <p:grpSp>
        <p:nvGrpSpPr>
          <p:cNvPr id="219" name="Google Shape;219;p16"/>
          <p:cNvGrpSpPr/>
          <p:nvPr/>
        </p:nvGrpSpPr>
        <p:grpSpPr>
          <a:xfrm>
            <a:off x="712042" y="2211818"/>
            <a:ext cx="3057924" cy="4420609"/>
            <a:chOff x="67463" y="2236802"/>
            <a:chExt cx="3057924" cy="4420609"/>
          </a:xfrm>
        </p:grpSpPr>
        <p:pic>
          <p:nvPicPr>
            <p:cNvPr id="220" name="Google Shape;220;p16" descr="A0YHYYT2laJSAAAAAElFTkSuQmCC%0A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655" y="4132974"/>
              <a:ext cx="2006964" cy="1217904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1" name="Google Shape;221;p16" descr="Screen Shot 2015-10-05 at 11.02.25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6612" y="5197540"/>
              <a:ext cx="1679006" cy="1459871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2" name="Google Shape;222;p16" descr="kjJ4QQogZa+vWrQwODl53PTMzk7fffnsaKxJiesk9ekIIIYQQM5RcuhVCCCGEmKGk0RNCCCGEmKGk0RNCCCGEmKGk0RNCCCGEmKGk0RNCCCGEmKH+D6nJMcKA489xAAAAAElFTkSuQmCC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3776" y="3207231"/>
              <a:ext cx="2148349" cy="975906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3" name="Google Shape;223;p16" descr="4yQhENx+VgwAAAABJRU5ErkJggg==%0A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78784" y="4642772"/>
              <a:ext cx="1598324" cy="1033335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4" name="Google Shape;224;p16" descr="ZCFXn8MAAAAAElFTkSuQmCC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463" y="2410070"/>
              <a:ext cx="1570837" cy="901900"/>
            </a:xfrm>
            <a:prstGeom prst="rect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5" name="Google Shape;225;p16"/>
            <p:cNvSpPr/>
            <p:nvPr/>
          </p:nvSpPr>
          <p:spPr>
            <a:xfrm rot="10164314">
              <a:off x="1316017" y="2394976"/>
              <a:ext cx="1772750" cy="562714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gradFill>
              <a:gsLst>
                <a:gs pos="0">
                  <a:srgbClr val="4985FF"/>
                </a:gs>
                <a:gs pos="100000">
                  <a:srgbClr val="7BA5FF"/>
                </a:gs>
              </a:gsLst>
              <a:lin ang="16200000" scaled="0"/>
            </a:gra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6855903" y="2235616"/>
            <a:ext cx="1268976" cy="1945307"/>
            <a:chOff x="5957324" y="2260600"/>
            <a:chExt cx="1268976" cy="1945307"/>
          </a:xfrm>
        </p:grpSpPr>
        <p:sp>
          <p:nvSpPr>
            <p:cNvPr id="227" name="Google Shape;227;p16"/>
            <p:cNvSpPr/>
            <p:nvPr/>
          </p:nvSpPr>
          <p:spPr>
            <a:xfrm>
              <a:off x="5957324" y="3693114"/>
              <a:ext cx="982040" cy="512793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6375400" y="2260600"/>
              <a:ext cx="850900" cy="1330914"/>
            </a:xfrm>
            <a:custGeom>
              <a:avLst/>
              <a:gdLst/>
              <a:ahLst/>
              <a:cxnLst/>
              <a:rect l="l" t="t" r="r" b="b"/>
              <a:pathLst>
                <a:path w="850900" h="1168400" extrusionOk="0">
                  <a:moveTo>
                    <a:pt x="0" y="1168400"/>
                  </a:moveTo>
                  <a:cubicBezTo>
                    <a:pt x="62441" y="891116"/>
                    <a:pt x="124883" y="613833"/>
                    <a:pt x="266700" y="419100"/>
                  </a:cubicBezTo>
                  <a:cubicBezTo>
                    <a:pt x="408517" y="224367"/>
                    <a:pt x="850900" y="0"/>
                    <a:pt x="850900" y="0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16"/>
            <p:cNvSpPr txBox="1"/>
            <p:nvPr/>
          </p:nvSpPr>
          <p:spPr>
            <a:xfrm>
              <a:off x="6478996" y="3290867"/>
              <a:ext cx="5926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</a:rPr>
                <a:t>join</a:t>
              </a:r>
              <a:endParaRPr dirty="0"/>
            </a:p>
          </p:txBody>
        </p:sp>
      </p:grpSp>
      <p:sp>
        <p:nvSpPr>
          <p:cNvPr id="231" name="Google Shape;231;p16"/>
          <p:cNvSpPr/>
          <p:nvPr/>
        </p:nvSpPr>
        <p:spPr>
          <a:xfrm>
            <a:off x="6573665" y="2245710"/>
            <a:ext cx="13457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</a:rPr>
              <a:t>pivot, pivot_bin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32" name="Google Shape;232;p16"/>
          <p:cNvGrpSpPr/>
          <p:nvPr/>
        </p:nvGrpSpPr>
        <p:grpSpPr>
          <a:xfrm>
            <a:off x="6586365" y="3010281"/>
            <a:ext cx="2668814" cy="840441"/>
            <a:chOff x="5687786" y="3035265"/>
            <a:chExt cx="2391462" cy="840441"/>
          </a:xfrm>
        </p:grpSpPr>
        <p:sp>
          <p:nvSpPr>
            <p:cNvPr id="233" name="Google Shape;233;p16"/>
            <p:cNvSpPr/>
            <p:nvPr/>
          </p:nvSpPr>
          <p:spPr>
            <a:xfrm>
              <a:off x="7357163" y="3176690"/>
              <a:ext cx="722085" cy="699016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5A89F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4" name="Google Shape;234;p16"/>
            <p:cNvSpPr txBox="1"/>
            <p:nvPr/>
          </p:nvSpPr>
          <p:spPr>
            <a:xfrm>
              <a:off x="5687786" y="3035265"/>
              <a:ext cx="582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>
                  <a:solidFill>
                    <a:schemeClr val="dk1"/>
                  </a:solidFill>
                </a:rPr>
                <a:t>split</a:t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5816600" y="3047052"/>
              <a:ext cx="1473200" cy="343848"/>
            </a:xfrm>
            <a:custGeom>
              <a:avLst/>
              <a:gdLst/>
              <a:ahLst/>
              <a:cxnLst/>
              <a:rect l="l" t="t" r="r" b="b"/>
              <a:pathLst>
                <a:path w="1473200" h="343848" extrusionOk="0">
                  <a:moveTo>
                    <a:pt x="0" y="13648"/>
                  </a:moveTo>
                  <a:cubicBezTo>
                    <a:pt x="353483" y="-1169"/>
                    <a:pt x="706967" y="-15985"/>
                    <a:pt x="952500" y="39048"/>
                  </a:cubicBezTo>
                  <a:cubicBezTo>
                    <a:pt x="1198033" y="94081"/>
                    <a:pt x="1473200" y="343848"/>
                    <a:pt x="1473200" y="343848"/>
                  </a:cubicBez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236" name="Google Shape;236;p16"/>
          <p:cNvGrpSpPr/>
          <p:nvPr/>
        </p:nvGrpSpPr>
        <p:grpSpPr>
          <a:xfrm>
            <a:off x="947857" y="1065128"/>
            <a:ext cx="2554223" cy="843700"/>
            <a:chOff x="303277" y="1090113"/>
            <a:chExt cx="2554223" cy="843700"/>
          </a:xfrm>
        </p:grpSpPr>
        <p:sp>
          <p:nvSpPr>
            <p:cNvPr id="237" name="Google Shape;237;p16"/>
            <p:cNvSpPr/>
            <p:nvPr/>
          </p:nvSpPr>
          <p:spPr>
            <a:xfrm>
              <a:off x="1194673" y="1473532"/>
              <a:ext cx="1662827" cy="413177"/>
            </a:xfrm>
            <a:custGeom>
              <a:avLst/>
              <a:gdLst/>
              <a:ahLst/>
              <a:cxnLst/>
              <a:rect l="l" t="t" r="r" b="b"/>
              <a:pathLst>
                <a:path w="2006600" h="413177" extrusionOk="0">
                  <a:moveTo>
                    <a:pt x="0" y="0"/>
                  </a:moveTo>
                  <a:cubicBezTo>
                    <a:pt x="124883" y="151341"/>
                    <a:pt x="249767" y="302683"/>
                    <a:pt x="584200" y="368300"/>
                  </a:cubicBezTo>
                  <a:cubicBezTo>
                    <a:pt x="918633" y="433917"/>
                    <a:pt x="1462616" y="413808"/>
                    <a:pt x="2006600" y="393700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dk1"/>
                </a:solidFill>
              </a:endParaRPr>
            </a:p>
          </p:txBody>
        </p:sp>
        <p:pic>
          <p:nvPicPr>
            <p:cNvPr id="238" name="Google Shape;238;p16" descr="earth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03277" y="1090113"/>
              <a:ext cx="843700" cy="843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542FCE-0D59-66CC-F699-564A7B88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Systems</a:t>
            </a:r>
          </a:p>
        </p:txBody>
      </p:sp>
      <p:sp>
        <p:nvSpPr>
          <p:cNvPr id="245" name="Google Shape;245;p17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sz="2400" dirty="0"/>
              <a:t>DBMS are persistent tables with powerful relational operators</a:t>
            </a:r>
          </a:p>
          <a:p>
            <a:pPr lvl="1"/>
            <a:r>
              <a:rPr lang="en-US" sz="2400" dirty="0"/>
              <a:t>Important, heavily used, interesting!</a:t>
            </a:r>
          </a:p>
          <a:p>
            <a:r>
              <a:rPr lang="en-US" sz="2400" dirty="0"/>
              <a:t>A </a:t>
            </a:r>
            <a:r>
              <a:rPr lang="en-US" sz="2400" dirty="0">
                <a:sym typeface="Courier"/>
              </a:rPr>
              <a:t>table</a:t>
            </a:r>
            <a:r>
              <a:rPr lang="en-US" sz="2400" dirty="0"/>
              <a:t> is a collection of </a:t>
            </a:r>
            <a:r>
              <a:rPr lang="en-US" sz="2400" dirty="0">
                <a:sym typeface="Courier"/>
              </a:rPr>
              <a:t>records</a:t>
            </a:r>
            <a:r>
              <a:rPr lang="en-US" sz="2400" dirty="0"/>
              <a:t>, which are </a:t>
            </a:r>
            <a:r>
              <a:rPr lang="en-US" sz="2400" dirty="0">
                <a:sym typeface="Courier"/>
              </a:rPr>
              <a:t>rows</a:t>
            </a:r>
            <a:r>
              <a:rPr lang="en-US" sz="2400" dirty="0"/>
              <a:t> that have a value for each </a:t>
            </a:r>
            <a:r>
              <a:rPr lang="en-US" sz="2400" dirty="0">
                <a:sym typeface="Courier"/>
              </a:rPr>
              <a:t>column</a:t>
            </a:r>
            <a:endParaRPr lang="en-US" sz="2400" dirty="0"/>
          </a:p>
          <a:p>
            <a:endParaRPr lang="en-US" sz="2400" dirty="0">
              <a:sym typeface="Courier"/>
            </a:endParaRPr>
          </a:p>
          <a:p>
            <a:endParaRPr lang="en-US" sz="2400" dirty="0">
              <a:sym typeface="Courier"/>
            </a:endParaRPr>
          </a:p>
          <a:p>
            <a:endParaRPr lang="en-US" sz="2400" dirty="0">
              <a:sym typeface="Courier"/>
            </a:endParaRPr>
          </a:p>
          <a:p>
            <a:endParaRPr lang="en-US" sz="2400" dirty="0">
              <a:sym typeface="Courier"/>
            </a:endParaRP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Structure Query Language (SQL) is a declarative programming language describing operations on tables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C4D12A4-5986-8A6C-CB8D-A15DD7AE45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graphicFrame>
        <p:nvGraphicFramePr>
          <p:cNvPr id="249" name="Google Shape;249;p17"/>
          <p:cNvGraphicFramePr/>
          <p:nvPr/>
        </p:nvGraphicFramePr>
        <p:xfrm>
          <a:off x="3657600" y="3276600"/>
          <a:ext cx="4572000" cy="1483400"/>
        </p:xfrm>
        <a:graphic>
          <a:graphicData uri="http://schemas.openxmlformats.org/drawingml/2006/table">
            <a:tbl>
              <a:tblPr firstRow="1" bandRow="1">
                <a:noFill/>
                <a:tableStyleId>{56FE67F9-6B8D-4537-87E8-312A73754733}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Name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Latitude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Berkeley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Cambridge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Minneapolis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93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50" name="Google Shape;250;p17"/>
          <p:cNvGrpSpPr/>
          <p:nvPr/>
        </p:nvGrpSpPr>
        <p:grpSpPr>
          <a:xfrm>
            <a:off x="3352800" y="2895600"/>
            <a:ext cx="7162800" cy="2286000"/>
            <a:chOff x="1828800" y="2895600"/>
            <a:chExt cx="7162800" cy="2286000"/>
          </a:xfrm>
        </p:grpSpPr>
        <p:sp>
          <p:nvSpPr>
            <p:cNvPr id="251" name="Google Shape;251;p17"/>
            <p:cNvSpPr/>
            <p:nvPr/>
          </p:nvSpPr>
          <p:spPr>
            <a:xfrm>
              <a:off x="1828800" y="2895600"/>
              <a:ext cx="5410200" cy="22860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7543800" y="4114800"/>
              <a:ext cx="1447800" cy="838200"/>
            </a:xfrm>
            <a:prstGeom prst="wedgeRectCallout">
              <a:avLst>
                <a:gd name="adj1" fmla="val -70459"/>
                <a:gd name="adj2" fmla="val 14651"/>
              </a:avLst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table</a:t>
              </a:r>
              <a:r>
                <a:rPr lang="en-US" sz="1800">
                  <a:solidFill>
                    <a:schemeClr val="dk1"/>
                  </a:solidFill>
                </a:rPr>
                <a:t> has columns and rows</a:t>
              </a: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>
            <a:off x="1676400" y="3048000"/>
            <a:ext cx="6934200" cy="1447800"/>
            <a:chOff x="152400" y="3048000"/>
            <a:chExt cx="6934200" cy="1447800"/>
          </a:xfrm>
        </p:grpSpPr>
        <p:sp>
          <p:nvSpPr>
            <p:cNvPr id="254" name="Google Shape;254;p17"/>
            <p:cNvSpPr/>
            <p:nvPr/>
          </p:nvSpPr>
          <p:spPr>
            <a:xfrm>
              <a:off x="1981200" y="3962400"/>
              <a:ext cx="5105400" cy="5334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152400" y="3048000"/>
              <a:ext cx="1524000" cy="1066800"/>
            </a:xfrm>
            <a:prstGeom prst="wedgeRectCallout">
              <a:avLst>
                <a:gd name="adj1" fmla="val 73457"/>
                <a:gd name="adj2" fmla="val 74462"/>
              </a:avLst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row</a:t>
              </a:r>
              <a:r>
                <a:rPr lang="en-US" sz="1800">
                  <a:solidFill>
                    <a:schemeClr val="dk1"/>
                  </a:solidFill>
                </a:rPr>
                <a:t> has a value for each column</a:t>
              </a:r>
              <a:endParaRPr/>
            </a:p>
          </p:txBody>
        </p:sp>
      </p:grpSp>
      <p:grpSp>
        <p:nvGrpSpPr>
          <p:cNvPr id="256" name="Google Shape;256;p17"/>
          <p:cNvGrpSpPr/>
          <p:nvPr/>
        </p:nvGrpSpPr>
        <p:grpSpPr>
          <a:xfrm>
            <a:off x="6629400" y="2590800"/>
            <a:ext cx="3810000" cy="2438400"/>
            <a:chOff x="5105400" y="2590800"/>
            <a:chExt cx="3810000" cy="2438400"/>
          </a:xfrm>
        </p:grpSpPr>
        <p:sp>
          <p:nvSpPr>
            <p:cNvPr id="257" name="Google Shape;257;p17"/>
            <p:cNvSpPr/>
            <p:nvPr/>
          </p:nvSpPr>
          <p:spPr>
            <a:xfrm>
              <a:off x="5105400" y="3048000"/>
              <a:ext cx="1828800" cy="19812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7391400" y="2590800"/>
              <a:ext cx="1524000" cy="1066800"/>
            </a:xfrm>
            <a:prstGeom prst="wedgeRectCallout">
              <a:avLst>
                <a:gd name="adj1" fmla="val -78942"/>
                <a:gd name="adj2" fmla="val 47832"/>
              </a:avLst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r>
                <a:rPr lang="en-US" sz="1800">
                  <a:solidFill>
                    <a:schemeClr val="dk1"/>
                  </a:solidFill>
                  <a:latin typeface="Courier"/>
                  <a:ea typeface="Courier"/>
                  <a:cs typeface="Courier"/>
                  <a:sym typeface="Courier"/>
                </a:rPr>
                <a:t>column</a:t>
              </a:r>
              <a:r>
                <a:rPr lang="en-US" sz="1800">
                  <a:solidFill>
                    <a:schemeClr val="dk1"/>
                  </a:solidFill>
                </a:rPr>
                <a:t> has a name and a type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5AC080-C2CC-6D5A-2A40-307F89A5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You've seen (and used) databases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03402-E0F9-E5D8-90F1-AAFCB7B10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CSV files: A database with one table</a:t>
            </a:r>
          </a:p>
          <a:p>
            <a:r>
              <a:rPr lang="en-US" dirty="0"/>
              <a:t> Excel / Google Sheets:</a:t>
            </a:r>
          </a:p>
          <a:p>
            <a:pPr lvl="1"/>
            <a:r>
              <a:rPr lang="en-US" dirty="0"/>
              <a:t> Each "tab" is a table, with rows and columns</a:t>
            </a:r>
          </a:p>
          <a:p>
            <a:r>
              <a:rPr lang="en-US" dirty="0"/>
              <a:t> A </a:t>
            </a:r>
            <a:r>
              <a:rPr lang="en-US" dirty="0" err="1"/>
              <a:t>datascience</a:t>
            </a:r>
            <a:r>
              <a:rPr lang="en-US" dirty="0"/>
              <a:t> Table is </a:t>
            </a:r>
            <a:r>
              <a:rPr lang="en-US" b="1" dirty="0"/>
              <a:t>not</a:t>
            </a:r>
            <a:r>
              <a:rPr lang="en-US" dirty="0"/>
              <a:t> a database, but is similar</a:t>
            </a:r>
          </a:p>
          <a:p>
            <a:r>
              <a:rPr lang="en-US" dirty="0"/>
              <a:t> Websites are backed by databases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bCourses</a:t>
            </a:r>
            <a:r>
              <a:rPr lang="en-US" dirty="0"/>
              <a:t>, Gradescope, </a:t>
            </a:r>
            <a:r>
              <a:rPr lang="en-US" dirty="0" err="1"/>
              <a:t>etc</a:t>
            </a:r>
            <a:r>
              <a:rPr lang="en-US" dirty="0"/>
              <a:t> have a table of </a:t>
            </a:r>
            <a:r>
              <a:rPr lang="en-US" i="1" dirty="0"/>
              <a:t>users,</a:t>
            </a:r>
            <a:r>
              <a:rPr lang="en-US" dirty="0"/>
              <a:t> </a:t>
            </a:r>
            <a:r>
              <a:rPr lang="en-US" i="1" dirty="0"/>
              <a:t>assignments, </a:t>
            </a:r>
            <a:r>
              <a:rPr lang="en-US" i="1" dirty="0" err="1"/>
              <a:t>etc</a:t>
            </a:r>
            <a:endParaRPr lang="en-US" i="1" dirty="0"/>
          </a:p>
          <a:p>
            <a:pPr lvl="1"/>
            <a:r>
              <a:rPr lang="en-US" i="1" dirty="0"/>
              <a:t> </a:t>
            </a:r>
            <a:r>
              <a:rPr lang="en-US" dirty="0"/>
              <a:t>These tables have standardized rows and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DE23D-2245-738C-AE5A-9B50DEF647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88516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5AC080-C2CC-6D5A-2A40-307F89A5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structured vs unstructured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03402-E0F9-E5D8-90F1-AAFCB7B10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23" y="1066800"/>
            <a:ext cx="5940447" cy="5257800"/>
          </a:xfrm>
        </p:spPr>
        <p:txBody>
          <a:bodyPr/>
          <a:lstStyle/>
          <a:p>
            <a:r>
              <a:rPr lang="en-US" sz="2600" b="1" dirty="0"/>
              <a:t> Structured data</a:t>
            </a:r>
            <a:r>
              <a:rPr lang="en-US" sz="2600" dirty="0"/>
              <a:t>: in practice, means "tabular" data</a:t>
            </a:r>
          </a:p>
          <a:p>
            <a:pPr lvl="1"/>
            <a:r>
              <a:rPr lang="en-US" sz="2600" dirty="0"/>
              <a:t> Ex: tables, spreadsheets. Each row follows a set </a:t>
            </a:r>
            <a:r>
              <a:rPr lang="en-US" sz="2600" b="1" dirty="0"/>
              <a:t>schema</a:t>
            </a:r>
          </a:p>
          <a:p>
            <a:r>
              <a:rPr lang="en-US" sz="2600" b="1" dirty="0"/>
              <a:t> Unstructured data</a:t>
            </a:r>
            <a:r>
              <a:rPr lang="en-US" sz="2600" dirty="0"/>
              <a:t>: everything else</a:t>
            </a:r>
          </a:p>
          <a:p>
            <a:pPr lvl="1"/>
            <a:r>
              <a:rPr lang="en-US" sz="2600" dirty="0"/>
              <a:t> raw text logs</a:t>
            </a:r>
          </a:p>
          <a:p>
            <a:pPr lvl="1"/>
            <a:r>
              <a:rPr lang="en-US" sz="2600" dirty="0"/>
              <a:t> images/videos</a:t>
            </a:r>
          </a:p>
          <a:p>
            <a:r>
              <a:rPr lang="en-US" sz="2600" dirty="0"/>
              <a:t> In practice: people will ingest unstructured data (</a:t>
            </a:r>
            <a:r>
              <a:rPr lang="en-US" sz="2600" dirty="0" err="1"/>
              <a:t>eg</a:t>
            </a:r>
            <a:r>
              <a:rPr lang="en-US" sz="2600" dirty="0"/>
              <a:t> User engagement logs) and process them into a structured format</a:t>
            </a:r>
          </a:p>
          <a:p>
            <a:pPr marL="192876" lvl="1" indent="0">
              <a:buNone/>
            </a:pPr>
            <a:endParaRPr lang="en-US" sz="2600" dirty="0"/>
          </a:p>
          <a:p>
            <a:pPr lvl="1"/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3DE23D-2245-738C-AE5A-9B50DEF647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graphicFrame>
        <p:nvGraphicFramePr>
          <p:cNvPr id="2" name="Google Shape;249;p17">
            <a:extLst>
              <a:ext uri="{FF2B5EF4-FFF2-40B4-BE49-F238E27FC236}">
                <a16:creationId xmlns:a16="http://schemas.microsoft.com/office/drawing/2014/main" id="{4CD65232-56A2-15C2-D5EC-0BE0B9A7C8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813569"/>
              </p:ext>
            </p:extLst>
          </p:nvPr>
        </p:nvGraphicFramePr>
        <p:xfrm>
          <a:off x="6727145" y="1145102"/>
          <a:ext cx="4572000" cy="1483400"/>
        </p:xfrm>
        <a:graphic>
          <a:graphicData uri="http://schemas.openxmlformats.org/drawingml/2006/table">
            <a:tbl>
              <a:tblPr firstRow="1" bandRow="1">
                <a:noFill/>
                <a:tableStyleId>{56FE67F9-6B8D-4537-87E8-312A73754733}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Name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Latitude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Longitude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Berkeley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Cambridge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42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Minneapolis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93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 descr="A close up of a dog&#10;&#10;Description automatically generated">
            <a:extLst>
              <a:ext uri="{FF2B5EF4-FFF2-40B4-BE49-F238E27FC236}">
                <a16:creationId xmlns:a16="http://schemas.microsoft.com/office/drawing/2014/main" id="{7CED8344-8951-E704-A2BA-70A0A4E6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27" y="4305714"/>
            <a:ext cx="794369" cy="847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377D0-CA00-9E39-8E49-32D7B12B1572}"/>
              </a:ext>
            </a:extLst>
          </p:cNvPr>
          <p:cNvSpPr txBox="1"/>
          <p:nvPr/>
        </p:nvSpPr>
        <p:spPr>
          <a:xfrm>
            <a:off x="6583680" y="2966238"/>
            <a:ext cx="5158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[2024-06-01 00:23:01] User 'louis' logged in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[2024-06-01 00:23:02] User '</a:t>
            </a:r>
            <a:r>
              <a:rPr lang="en-US" sz="1200" dirty="0" err="1">
                <a:latin typeface="Consolas" panose="020B0609020204030204" pitchFamily="49" charset="0"/>
              </a:rPr>
              <a:t>alice</a:t>
            </a:r>
            <a:r>
              <a:rPr lang="en-US" sz="1200" dirty="0">
                <a:latin typeface="Consolas" panose="020B0609020204030204" pitchFamily="49" charset="0"/>
              </a:rPr>
              <a:t>' logged in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[2024-06-01 00:23:32] User '</a:t>
            </a:r>
            <a:r>
              <a:rPr lang="en-US" sz="1200" dirty="0" err="1">
                <a:latin typeface="Consolas" panose="020B0609020204030204" pitchFamily="49" charset="0"/>
              </a:rPr>
              <a:t>alice</a:t>
            </a:r>
            <a:r>
              <a:rPr lang="en-US" sz="1200" dirty="0">
                <a:latin typeface="Consolas" panose="020B0609020204030204" pitchFamily="49" charset="0"/>
              </a:rPr>
              <a:t>' defeated 'louis'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[2024-06-01 00:23:32] User '</a:t>
            </a:r>
            <a:r>
              <a:rPr lang="en-US" sz="1200" dirty="0" err="1">
                <a:latin typeface="Consolas" panose="020B0609020204030204" pitchFamily="49" charset="0"/>
              </a:rPr>
              <a:t>alice</a:t>
            </a:r>
            <a:r>
              <a:rPr lang="en-US" sz="1200" dirty="0">
                <a:latin typeface="Consolas" panose="020B0609020204030204" pitchFamily="49" charset="0"/>
              </a:rPr>
              <a:t>' leveled up!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[2024-06-01 00:23:38] User 'louis' messaged 'lol'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[2024-06-01 00:23:40] User 'louis' logged out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...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29E53-C49D-1AAE-5E72-A666C9884D37}"/>
              </a:ext>
            </a:extLst>
          </p:cNvPr>
          <p:cNvSpPr txBox="1"/>
          <p:nvPr/>
        </p:nvSpPr>
        <p:spPr>
          <a:xfrm>
            <a:off x="6925897" y="5307909"/>
            <a:ext cx="46508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In this class (C88C) we'll focus on </a:t>
            </a:r>
            <a:r>
              <a:rPr lang="en-US" sz="2200" b="1" dirty="0"/>
              <a:t>structured (tabular) data</a:t>
            </a:r>
            <a:r>
              <a:rPr lang="en-US" sz="2200" dirty="0"/>
              <a:t>, which </a:t>
            </a:r>
            <a:r>
              <a:rPr lang="en-US" sz="2200" b="1" dirty="0"/>
              <a:t>SQL</a:t>
            </a:r>
            <a:r>
              <a:rPr lang="en-US" sz="2200" dirty="0"/>
              <a:t> excels at</a:t>
            </a:r>
          </a:p>
        </p:txBody>
      </p:sp>
      <p:pic>
        <p:nvPicPr>
          <p:cNvPr id="13" name="Picture 12" descr="A person with his mouth open&#10;&#10;Description automatically generated">
            <a:extLst>
              <a:ext uri="{FF2B5EF4-FFF2-40B4-BE49-F238E27FC236}">
                <a16:creationId xmlns:a16="http://schemas.microsoft.com/office/drawing/2014/main" id="{F486D11C-0F5B-5070-0B89-93DC3F43A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26" y="4337432"/>
            <a:ext cx="691291" cy="834977"/>
          </a:xfrm>
          <a:prstGeom prst="rect">
            <a:avLst/>
          </a:prstGeom>
        </p:spPr>
      </p:pic>
      <p:pic>
        <p:nvPicPr>
          <p:cNvPr id="15" name="Picture 1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F06138EF-A3CB-FACA-D366-06166496E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826" y="4380130"/>
            <a:ext cx="1160527" cy="6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Interacting With A Database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1642AD-4000-8E94-5C64-30B93E6433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1232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BD16-50CC-DF7B-1E0F-681510B0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sqlite3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SQLite Docs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2A11-3D14-68AC-C22B-02F935B6D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Pronounced "sequel lite" </a:t>
            </a:r>
          </a:p>
          <a:p>
            <a:r>
              <a:rPr lang="en-US" dirty="0"/>
              <a:t>It's lightweight, fast, and works on most computers natively</a:t>
            </a:r>
          </a:p>
          <a:p>
            <a:pPr lvl="1"/>
            <a:r>
              <a:rPr lang="en-US" dirty="0">
                <a:hlinkClick r:id="rId3"/>
              </a:rPr>
              <a:t>It’s incredibly popular</a:t>
            </a:r>
            <a:r>
              <a:rPr lang="en-US" dirty="0"/>
              <a:t>!  Used by iOS, Android, Apple apps, and even airplanes!</a:t>
            </a:r>
          </a:p>
          <a:p>
            <a:pPr lvl="1"/>
            <a:r>
              <a:rPr lang="en-US" dirty="0"/>
              <a:t> But sqlite is not setup for all applications, like such as websites like Gmail/</a:t>
            </a:r>
            <a:r>
              <a:rPr lang="en-US" dirty="0" err="1"/>
              <a:t>bCourses</a:t>
            </a:r>
            <a:r>
              <a:rPr lang="en-US" dirty="0"/>
              <a:t>, etc.</a:t>
            </a:r>
          </a:p>
          <a:p>
            <a:r>
              <a:rPr lang="en-US" dirty="0"/>
              <a:t> A database is a </a:t>
            </a:r>
            <a:r>
              <a:rPr lang="en-US" dirty="0">
                <a:latin typeface="Source Code Pro" panose="020B0509030403020204" pitchFamily="49" charset="77"/>
              </a:rPr>
              <a:t>.</a:t>
            </a:r>
            <a:r>
              <a:rPr lang="en-US" dirty="0" err="1">
                <a:latin typeface="Source Code Pro" panose="020B0509030403020204" pitchFamily="49" charset="77"/>
              </a:rPr>
              <a:t>db</a:t>
            </a:r>
            <a:r>
              <a:rPr lang="en-US" dirty="0"/>
              <a:t> file, which contains all of your data in an efficient form (</a:t>
            </a:r>
            <a:r>
              <a:rPr lang="en-US" dirty="0" err="1"/>
              <a:t>eg</a:t>
            </a:r>
            <a:r>
              <a:rPr lang="en-US" dirty="0"/>
              <a:t> compressed, postprocessed,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 Many people connect to sqlite through a program like Python OR through the sqlite interpreter.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9262A-6EB7-E12E-4955-8FD5CE2ABF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242539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BBDB8-87E6-A1BA-E864-EC9BC8CD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sqlite3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Docs</a:t>
            </a:r>
            <a:r>
              <a:rPr lang="en-US" dirty="0"/>
              <a:t>]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47E32-5D0D-4425-0C25-A4DDB7AE3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ource Code Pro" panose="020B0509030403020204" pitchFamily="49" charset="77"/>
              </a:rPr>
              <a:t>sqlite3</a:t>
            </a:r>
            <a:r>
              <a:rPr lang="en-US" dirty="0"/>
              <a:t> is a Python module which connects to a SQLite database</a:t>
            </a:r>
          </a:p>
          <a:p>
            <a:pPr lvl="1"/>
            <a:r>
              <a:rPr lang="en-US" dirty="0"/>
              <a:t>This is the first time you write code that really interacts with data on your computer!</a:t>
            </a:r>
          </a:p>
          <a:p>
            <a:pPr lvl="2"/>
            <a:r>
              <a:rPr lang="en-US" dirty="0"/>
              <a:t> </a:t>
            </a:r>
            <a:r>
              <a:rPr lang="en-US" b="1" dirty="0"/>
              <a:t>We can modify and delete data!</a:t>
            </a:r>
            <a:endParaRPr lang="en-US" dirty="0"/>
          </a:p>
          <a:p>
            <a:pPr lvl="1"/>
            <a:r>
              <a:rPr lang="en-US" dirty="0"/>
              <a:t> There's some "boilerplate" setup here, but it's not too bad…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Note</a:t>
            </a:r>
            <a:r>
              <a:rPr lang="en-US" dirty="0"/>
              <a:t>: in this class (C88C) we will NOT be using Python+sqlite3 for SQL, instead we'll primarily be using the SQL interactive console. So, the next few slides are for "fun"</a:t>
            </a:r>
          </a:p>
          <a:p>
            <a:pPr lvl="2"/>
            <a:r>
              <a:rPr lang="en-US" dirty="0"/>
              <a:t> More of a glimpse into how language wrappers on top of SQL exists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E6DA2-9B05-0D01-EB4C-776863BA24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8122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 Only two more lectures of (testable) content!</a:t>
            </a:r>
          </a:p>
          <a:p>
            <a:pPr lvl="1"/>
            <a:r>
              <a:rPr lang="en-US" sz="2600" dirty="0"/>
              <a:t> Databases &amp; SQL (today), SQL (tomorrow)</a:t>
            </a:r>
          </a:p>
          <a:p>
            <a:r>
              <a:rPr lang="en-US" sz="2600" dirty="0"/>
              <a:t> </a:t>
            </a:r>
            <a:r>
              <a:rPr lang="en-US" sz="2600" b="1" dirty="0"/>
              <a:t>"Official" course evaluation survey released</a:t>
            </a:r>
          </a:p>
          <a:p>
            <a:pPr lvl="1"/>
            <a:r>
              <a:rPr lang="en-US" sz="2600" dirty="0"/>
              <a:t> </a:t>
            </a:r>
            <a:r>
              <a:rPr lang="en-US" sz="2600" dirty="0">
                <a:hlinkClick r:id="rId2"/>
              </a:rPr>
              <a:t>https://course-evaluations.berkeley.edu/Berkeley/</a:t>
            </a:r>
            <a:endParaRPr lang="en-US" sz="2600" dirty="0"/>
          </a:p>
          <a:p>
            <a:pPr lvl="1"/>
            <a:r>
              <a:rPr lang="en-US" sz="2600" dirty="0"/>
              <a:t> Filling this out will be a huge help for the Data/DSUS department with regard to course development, so please fill this out :)</a:t>
            </a:r>
          </a:p>
          <a:p>
            <a:r>
              <a:rPr lang="en-US" sz="2600" b="1" dirty="0"/>
              <a:t>"Unofficial" Mid-semester survey due tonight</a:t>
            </a:r>
            <a:r>
              <a:rPr lang="en-US" sz="2600" dirty="0"/>
              <a:t> (7/29, 11:59 PM PST)</a:t>
            </a:r>
          </a:p>
          <a:p>
            <a:pPr lvl="1"/>
            <a:r>
              <a:rPr lang="en-US" sz="2600" dirty="0"/>
              <a:t> Filling this out helps us improve the course, and helps course staff improve. And, </a:t>
            </a:r>
            <a:r>
              <a:rPr lang="en-US" sz="2600" b="1" dirty="0"/>
              <a:t>+2 pts Extra Credit!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78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BEE0-5E78-1397-2BB5-2475E203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 Database (Python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A34B3-4701-DA82-7824-8EB56C617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0" dirty="0">
                <a:effectLst/>
                <a:latin typeface="SourceCodePro-Light" panose="020B0509030403020204" pitchFamily="49" charset="77"/>
              </a:rPr>
              <a:t>DB_FILENAME = '24-Databases_and_SQL.db'</a:t>
            </a:r>
            <a:br>
              <a:rPr lang="en-US" sz="2000" b="0" dirty="0">
                <a:effectLst/>
                <a:latin typeface="SourceCodePro-Light" panose="020B0509030403020204" pitchFamily="49" charset="77"/>
              </a:rPr>
            </a:br>
            <a:r>
              <a:rPr lang="en-US" sz="2000" b="0" dirty="0">
                <a:effectLst/>
                <a:latin typeface="SourceCodePro-Light" panose="020B0509030403020204" pitchFamily="49" charset="77"/>
              </a:rPr>
              <a:t>import sqlite3</a:t>
            </a:r>
          </a:p>
          <a:p>
            <a:pPr marL="0" indent="0">
              <a:buNone/>
            </a:pPr>
            <a:r>
              <a:rPr lang="en-US" sz="2000" b="0" i="1" dirty="0">
                <a:effectLst/>
                <a:latin typeface="SourceCodePro-Light" panose="020B0509030403020204" pitchFamily="49" charset="77"/>
              </a:rPr>
              <a:t># Talking to the database happens through a "connection"</a:t>
            </a:r>
            <a:endParaRPr lang="en-US" sz="2000" b="0" dirty="0"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r>
              <a:rPr lang="en-US" sz="2000" b="0" dirty="0">
                <a:effectLst/>
                <a:latin typeface="SourceCodePro-Light" panose="020B0509030403020204" pitchFamily="49" charset="77"/>
              </a:rPr>
              <a:t>con = sqlite3.connect(DB_FILENAME)</a:t>
            </a:r>
          </a:p>
          <a:p>
            <a:pPr marL="0" indent="0">
              <a:buNone/>
            </a:pPr>
            <a:r>
              <a:rPr lang="en-US" sz="2000" b="0" i="1" dirty="0">
                <a:effectLst/>
                <a:latin typeface="SourceCodePro-Light" panose="020B0509030403020204" pitchFamily="49" charset="77"/>
              </a:rPr>
              <a:t># A cursor is the object we use to execute a query.</a:t>
            </a:r>
            <a:endParaRPr lang="en-US" sz="2000" b="0" dirty="0"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r>
              <a:rPr lang="en-US" sz="2000" b="0" dirty="0">
                <a:effectLst/>
                <a:latin typeface="SourceCodePro-Light" panose="020B0509030403020204" pitchFamily="49" charset="77"/>
              </a:rPr>
              <a:t>cur = </a:t>
            </a:r>
            <a:r>
              <a:rPr lang="en-US" sz="2000" b="0" dirty="0" err="1">
                <a:effectLst/>
                <a:latin typeface="SourceCodePro-Light" panose="020B0509030403020204" pitchFamily="49" charset="77"/>
              </a:rPr>
              <a:t>con.cursor</a:t>
            </a:r>
            <a:r>
              <a:rPr lang="en-US" sz="2000" b="0" dirty="0">
                <a:effectLst/>
                <a:latin typeface="SourceCodePro-Light" panose="020B0509030403020204" pitchFamily="49" charset="77"/>
              </a:rPr>
              <a:t>()</a:t>
            </a:r>
            <a:br>
              <a:rPr lang="en-US" sz="2000" b="0" dirty="0">
                <a:effectLst/>
                <a:latin typeface="SourceCodePro-Light" panose="020B0509030403020204" pitchFamily="49" charset="77"/>
              </a:rPr>
            </a:br>
            <a:r>
              <a:rPr lang="en-US" sz="2000" b="0" i="1" dirty="0">
                <a:effectLst/>
                <a:latin typeface="SourceCodePro-Light" panose="020B0509030403020204" pitchFamily="49" charset="77"/>
              </a:rPr>
              <a:t># This returns an iterator!</a:t>
            </a:r>
            <a:endParaRPr lang="en-US" sz="2000" b="0" dirty="0"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r>
              <a:rPr lang="en-US" sz="2000" dirty="0">
                <a:latin typeface="SourceCodePro-Light" panose="020B0509030403020204" pitchFamily="49" charset="77"/>
              </a:rPr>
              <a:t>result = </a:t>
            </a:r>
            <a:r>
              <a:rPr lang="en-US" sz="2000" b="0" dirty="0" err="1">
                <a:effectLst/>
                <a:latin typeface="SourceCodePro-Light" panose="020B0509030403020204" pitchFamily="49" charset="77"/>
              </a:rPr>
              <a:t>cur.execute</a:t>
            </a:r>
            <a:r>
              <a:rPr lang="en-US" sz="2000" b="0" dirty="0">
                <a:effectLst/>
                <a:latin typeface="SourceCodePro-Light" panose="020B0509030403020204" pitchFamily="49" charset="77"/>
              </a:rPr>
              <a:t>("YOUR QUERY")</a:t>
            </a:r>
          </a:p>
          <a:p>
            <a:pPr marL="0" indent="0">
              <a:buNone/>
            </a:pPr>
            <a:r>
              <a:rPr lang="en-US" sz="2000" dirty="0">
                <a:latin typeface="SourceCodePro-Light" panose="020B0509030403020204" pitchFamily="49" charset="77"/>
              </a:rPr>
              <a:t>for row in result:</a:t>
            </a:r>
          </a:p>
          <a:p>
            <a:pPr marL="0" indent="0">
              <a:buNone/>
            </a:pPr>
            <a:r>
              <a:rPr lang="en-US" sz="2000" b="0" dirty="0">
                <a:effectLst/>
                <a:latin typeface="SourceCodePro-Light" panose="020B0509030403020204" pitchFamily="49" charset="77"/>
              </a:rPr>
              <a:t>    print(result) # This is a Tuple!</a:t>
            </a:r>
            <a:br>
              <a:rPr lang="en-US" sz="2000" b="0" dirty="0">
                <a:effectLst/>
                <a:latin typeface="SourceCodePro-Light" panose="020B0509030403020204" pitchFamily="49" charset="77"/>
              </a:rPr>
            </a:br>
            <a:r>
              <a:rPr lang="en-US" sz="2000" b="0" i="1" dirty="0">
                <a:effectLst/>
                <a:latin typeface="SourceCodePro-Light" panose="020B0509030403020204" pitchFamily="49" charset="77"/>
              </a:rPr>
              <a:t># Save (commit) the changes</a:t>
            </a:r>
            <a:endParaRPr lang="en-US" sz="2000" b="0" dirty="0"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r>
              <a:rPr lang="en-US" sz="2000" b="0" dirty="0" err="1">
                <a:effectLst/>
                <a:latin typeface="SourceCodePro-Light" panose="020B0509030403020204" pitchFamily="49" charset="77"/>
              </a:rPr>
              <a:t>con.commit</a:t>
            </a:r>
            <a:r>
              <a:rPr lang="en-US" sz="2000" b="0" dirty="0">
                <a:effectLst/>
                <a:latin typeface="SourceCodePro-Light" panose="020B0509030403020204" pitchFamily="49" charset="77"/>
              </a:rPr>
              <a:t>()</a:t>
            </a:r>
            <a:br>
              <a:rPr lang="en-US" sz="2000" b="0" dirty="0">
                <a:effectLst/>
                <a:latin typeface="SourceCodePro-Light" panose="020B0509030403020204" pitchFamily="49" charset="77"/>
              </a:rPr>
            </a:br>
            <a:r>
              <a:rPr lang="en-US" sz="2000" b="0" i="1" dirty="0">
                <a:effectLst/>
                <a:latin typeface="SourceCodePro-Light" panose="020B0509030403020204" pitchFamily="49" charset="77"/>
              </a:rPr>
              <a:t># We can also close the connection if we are done with it.</a:t>
            </a:r>
            <a:endParaRPr lang="en-US" sz="2000" b="0" dirty="0"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r>
              <a:rPr lang="en-US" sz="2000" b="0" i="1" dirty="0">
                <a:effectLst/>
                <a:latin typeface="SourceCodePro-Light" panose="020B0509030403020204" pitchFamily="49" charset="77"/>
              </a:rPr>
              <a:t># Just be sure any changes have been committed or they will be lost.</a:t>
            </a:r>
            <a:endParaRPr lang="en-US" sz="2000" b="0" dirty="0"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r>
              <a:rPr lang="en-US" sz="2000" b="0" dirty="0" err="1">
                <a:effectLst/>
                <a:latin typeface="SourceCodePro-Light" panose="020B0509030403020204" pitchFamily="49" charset="77"/>
              </a:rPr>
              <a:t>con.close</a:t>
            </a:r>
            <a:r>
              <a:rPr lang="en-US" sz="2000" b="0" dirty="0">
                <a:effectLst/>
                <a:latin typeface="SourceCodePro-Light" panose="020B0509030403020204" pitchFamily="49" charset="77"/>
              </a:rPr>
              <a:t>()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41082-4B7D-D060-EEB2-C0CFA62CF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5529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993FD3-8E19-0E2A-750C-3943C1E2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 Python API – In a Notebook.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2AF85A-F005-5970-0708-F6A6B2F5E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E842D4-D848-A2E2-0162-0318EC63FD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498" name="Google Shape;49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402080"/>
            <a:ext cx="9144000" cy="4053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30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237C-4AE9-302C-687D-6615FE73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sqlite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02171-0938-144F-D44D-81BA4A5A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Interactive console used </a:t>
            </a:r>
            <a:r>
              <a:rPr lang="en-US" i="1" dirty="0"/>
              <a:t>via the Terminal!</a:t>
            </a:r>
          </a:p>
          <a:p>
            <a:r>
              <a:rPr lang="en-US" i="1" dirty="0"/>
              <a:t> Everything is saved automatically. BEWARE!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Source Code Pro Light" panose="020B0409030403020204" pitchFamily="49" charset="77"/>
              </a:rPr>
              <a:t>👉 sqlite3 24-Databases_and_SQL.db 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SQLite version 3.37.0 2021-12-09 01:34:53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Enter ".help" for usage hints.</a:t>
            </a:r>
          </a:p>
          <a:p>
            <a:pPr marL="0" indent="0">
              <a:buNone/>
            </a:pPr>
            <a:r>
              <a:rPr lang="en-US" sz="1600" b="1" dirty="0">
                <a:effectLst/>
                <a:latin typeface="Source Code Pro Light" panose="020B0409030403020204" pitchFamily="49" charset="77"/>
              </a:rPr>
              <a:t>sqlite&gt; .help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.echo </a:t>
            </a:r>
            <a:r>
              <a:rPr lang="en-US" sz="1600" dirty="0" err="1">
                <a:effectLst/>
                <a:latin typeface="Source Code Pro Light" panose="020B0409030403020204" pitchFamily="49" charset="77"/>
              </a:rPr>
              <a:t>on|off</a:t>
            </a:r>
            <a:r>
              <a:rPr lang="en-US" sz="1600" dirty="0">
                <a:effectLst/>
                <a:latin typeface="Source Code Pro Light" panose="020B0409030403020204" pitchFamily="49" charset="77"/>
              </a:rPr>
              <a:t>             Turn command echo on or off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.exit ?CODE?             Exit this program with return-code CODE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.headers </a:t>
            </a:r>
            <a:r>
              <a:rPr lang="en-US" sz="1600" dirty="0" err="1">
                <a:effectLst/>
                <a:latin typeface="Source Code Pro Light" panose="020B0409030403020204" pitchFamily="49" charset="77"/>
              </a:rPr>
              <a:t>on|off</a:t>
            </a:r>
            <a:r>
              <a:rPr lang="en-US" sz="1600" dirty="0">
                <a:effectLst/>
                <a:latin typeface="Source Code Pro Light" panose="020B0409030403020204" pitchFamily="49" charset="77"/>
              </a:rPr>
              <a:t>          Turn display of headers on or off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.help ?-all? ?PATTERN?   Show help text for PATTERN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.quit                    Exit this program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.show                    Show the current values for various settings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.tables ?TABLE?          List names of tables matching LIKE pattern TABLE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.trace ?OPTIONS?         Output each SQL statement as it is run</a:t>
            </a:r>
          </a:p>
          <a:p>
            <a:pPr marL="0" indent="0">
              <a:buNone/>
            </a:pPr>
            <a:r>
              <a:rPr lang="en-US" sz="1600" dirty="0">
                <a:effectLst/>
                <a:latin typeface="Source Code Pro Light" panose="020B0409030403020204" pitchFamily="49" charset="77"/>
              </a:rPr>
              <a:t>sqlite&gt; .tables</a:t>
            </a:r>
          </a:p>
          <a:p>
            <a:pPr marL="0" indent="0">
              <a:buNone/>
            </a:pPr>
            <a:r>
              <a:rPr lang="en-US" sz="1600" dirty="0">
                <a:latin typeface="Source Code Pro Light" panose="020B0409030403020204" pitchFamily="49" charset="77"/>
              </a:rPr>
              <a:t>cones sales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F3A69A-4F50-41EA-7D8C-40C4C42B5856}"/>
              </a:ext>
            </a:extLst>
          </p:cNvPr>
          <p:cNvSpPr txBox="1"/>
          <p:nvPr/>
        </p:nvSpPr>
        <p:spPr>
          <a:xfrm>
            <a:off x="8843375" y="1377863"/>
            <a:ext cx="24049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many more commands than the ones shown here!, but these can be neat!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E72BEF9-93A4-9781-D51C-51FBB7CBFD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5819A-8E63-D051-E794-34656E9BC91A}"/>
              </a:ext>
            </a:extLst>
          </p:cNvPr>
          <p:cNvSpPr txBox="1"/>
          <p:nvPr/>
        </p:nvSpPr>
        <p:spPr>
          <a:xfrm>
            <a:off x="9662072" y="3320142"/>
            <a:ext cx="21362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(Not required for this class) </a:t>
            </a:r>
            <a:r>
              <a:rPr lang="en-US" dirty="0"/>
              <a:t>To install sqlite3, visit </a:t>
            </a:r>
            <a:r>
              <a:rPr lang="en-US" dirty="0">
                <a:hlinkClick r:id="rId2"/>
              </a:rPr>
              <a:t>https://www.sqlite.org/download.html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15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237C-4AE9-302C-687D-6615FE73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C88C sqlite_shell.py interactive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02171-0938-144F-D44D-81BA4A5A9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206121"/>
          </a:xfrm>
        </p:spPr>
        <p:txBody>
          <a:bodyPr/>
          <a:lstStyle/>
          <a:p>
            <a:r>
              <a:rPr lang="en-US" sz="2400" dirty="0"/>
              <a:t> C88C has a special sqlite_shell.py script just for the class! Similar in spirit to the `sqlite3` executable. </a:t>
            </a:r>
            <a:r>
              <a:rPr lang="en-US" sz="2400" b="1" dirty="0"/>
              <a:t>This is what we'll use for labs/</a:t>
            </a:r>
            <a:r>
              <a:rPr lang="en-US" sz="2400" b="1" dirty="0" err="1"/>
              <a:t>homeworks</a:t>
            </a:r>
            <a:r>
              <a:rPr lang="en-US" sz="2400" b="1" dirty="0"/>
              <a:t>!</a:t>
            </a:r>
            <a:endParaRPr lang="en-US" sz="2400" b="1" i="1" dirty="0"/>
          </a:p>
          <a:p>
            <a:r>
              <a:rPr lang="en-US" sz="2400" i="1" dirty="0"/>
              <a:t> Everything is saved automatically. BEWARE!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Source Code Pro Light" panose="020B0409030403020204" pitchFamily="49" charset="77"/>
              </a:rPr>
              <a:t>👉 python3 sqlite_shell.py 24-Databases_and_SQL.db</a:t>
            </a:r>
          </a:p>
          <a:p>
            <a:pPr marL="0" indent="0">
              <a:buNone/>
            </a:pPr>
            <a:endParaRPr lang="en-US" sz="1600" dirty="0">
              <a:latin typeface="Source Code Pro Light" panose="020B0409030403020204" pitchFamily="49" charset="77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E72BEF9-93A4-9781-D51C-51FBB7CBFD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25F72-2C28-8E64-9162-FA4CB409C533}"/>
              </a:ext>
            </a:extLst>
          </p:cNvPr>
          <p:cNvSpPr txBox="1"/>
          <p:nvPr/>
        </p:nvSpPr>
        <p:spPr>
          <a:xfrm>
            <a:off x="954077" y="2717974"/>
            <a:ext cx="694760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SQLite version 3.40.1 (adapter version 2.6.0)</a:t>
            </a:r>
          </a:p>
          <a:p>
            <a:r>
              <a:rPr lang="en-US" dirty="0">
                <a:latin typeface="Consolas" panose="020B0609020204030204" pitchFamily="49" charset="0"/>
              </a:rPr>
              <a:t>Enter ".help" for usage hints.</a:t>
            </a:r>
          </a:p>
          <a:p>
            <a:r>
              <a:rPr lang="en-US" dirty="0">
                <a:latin typeface="Consolas" panose="020B0609020204030204" pitchFamily="49" charset="0"/>
              </a:rPr>
              <a:t>sqlite&gt; .help</a:t>
            </a:r>
          </a:p>
          <a:p>
            <a:r>
              <a:rPr lang="en-US" dirty="0">
                <a:latin typeface="Consolas" panose="020B0609020204030204" pitchFamily="49" charset="0"/>
              </a:rPr>
              <a:t>.cd DIRECTORY          Change the working directory to DIRECTORY</a:t>
            </a:r>
          </a:p>
          <a:p>
            <a:r>
              <a:rPr lang="en-US" dirty="0">
                <a:latin typeface="Consolas" panose="020B0609020204030204" pitchFamily="49" charset="0"/>
              </a:rPr>
              <a:t>.dump                  </a:t>
            </a:r>
            <a:r>
              <a:rPr lang="en-US" dirty="0" err="1">
                <a:latin typeface="Consolas" panose="020B0609020204030204" pitchFamily="49" charset="0"/>
              </a:rPr>
              <a:t>Dump</a:t>
            </a:r>
            <a:r>
              <a:rPr lang="en-US" dirty="0">
                <a:latin typeface="Consolas" panose="020B0609020204030204" pitchFamily="49" charset="0"/>
              </a:rPr>
              <a:t> the database in an SQL text format</a:t>
            </a:r>
          </a:p>
          <a:p>
            <a:r>
              <a:rPr lang="en-US" dirty="0">
                <a:latin typeface="Consolas" panose="020B0609020204030204" pitchFamily="49" charset="0"/>
              </a:rPr>
              <a:t>.exit                  </a:t>
            </a:r>
            <a:r>
              <a:rPr lang="en-US" dirty="0" err="1">
                <a:latin typeface="Consolas" panose="020B0609020204030204" pitchFamily="49" charset="0"/>
              </a:rPr>
              <a:t>Exit</a:t>
            </a:r>
            <a:r>
              <a:rPr lang="en-US" dirty="0">
                <a:latin typeface="Consolas" panose="020B0609020204030204" pitchFamily="49" charset="0"/>
              </a:rPr>
              <a:t> this program</a:t>
            </a:r>
          </a:p>
          <a:p>
            <a:r>
              <a:rPr lang="en-US" dirty="0">
                <a:latin typeface="Consolas" panose="020B0609020204030204" pitchFamily="49" charset="0"/>
              </a:rPr>
              <a:t>.help                  Show this message</a:t>
            </a:r>
          </a:p>
          <a:p>
            <a:r>
              <a:rPr lang="en-US" dirty="0">
                <a:latin typeface="Consolas" panose="020B0609020204030204" pitchFamily="49" charset="0"/>
              </a:rPr>
              <a:t>.open FILE             Close existing database and reopen FILE</a:t>
            </a:r>
          </a:p>
          <a:p>
            <a:r>
              <a:rPr lang="en-US" dirty="0">
                <a:latin typeface="Consolas" panose="020B0609020204030204" pitchFamily="49" charset="0"/>
              </a:rPr>
              <a:t>.print STRING...       Print literal STRING</a:t>
            </a:r>
          </a:p>
          <a:p>
            <a:r>
              <a:rPr lang="en-US" dirty="0">
                <a:latin typeface="Consolas" panose="020B0609020204030204" pitchFamily="49" charset="0"/>
              </a:rPr>
              <a:t>.quit                  Exit this program</a:t>
            </a:r>
          </a:p>
          <a:p>
            <a:r>
              <a:rPr lang="en-US" dirty="0">
                <a:latin typeface="Consolas" panose="020B0609020204030204" pitchFamily="49" charset="0"/>
              </a:rPr>
              <a:t>.read FILENAME         Execute SQL in FILENAME</a:t>
            </a:r>
          </a:p>
          <a:p>
            <a:r>
              <a:rPr lang="en-US" dirty="0">
                <a:latin typeface="Consolas" panose="020B0609020204030204" pitchFamily="49" charset="0"/>
              </a:rPr>
              <a:t>.schema ?PATTERN?      Show the CREATE statements matching PATTERN</a:t>
            </a:r>
          </a:p>
          <a:p>
            <a:r>
              <a:rPr lang="en-US" dirty="0">
                <a:latin typeface="Consolas" panose="020B0609020204030204" pitchFamily="49" charset="0"/>
              </a:rPr>
              <a:t>.show                  </a:t>
            </a:r>
            <a:r>
              <a:rPr lang="en-US" dirty="0" err="1">
                <a:latin typeface="Consolas" panose="020B0609020204030204" pitchFamily="49" charset="0"/>
              </a:rPr>
              <a:t>Show</a:t>
            </a:r>
            <a:r>
              <a:rPr lang="en-US" dirty="0">
                <a:latin typeface="Consolas" panose="020B0609020204030204" pitchFamily="49" charset="0"/>
              </a:rPr>
              <a:t> the current values for various settings</a:t>
            </a:r>
          </a:p>
          <a:p>
            <a:r>
              <a:rPr lang="en-US" dirty="0">
                <a:latin typeface="Consolas" panose="020B0609020204030204" pitchFamily="49" charset="0"/>
              </a:rPr>
              <a:t>.tables ?TABLE?        List names of tables</a:t>
            </a:r>
          </a:p>
          <a:p>
            <a:r>
              <a:rPr lang="en-US" dirty="0">
                <a:latin typeface="Consolas" panose="020B0609020204030204" pitchFamily="49" charset="0"/>
              </a:rPr>
              <a:t>sqlite&gt; .tables</a:t>
            </a:r>
          </a:p>
          <a:p>
            <a:r>
              <a:rPr lang="en-US" dirty="0">
                <a:latin typeface="Consolas" panose="020B0609020204030204" pitchFamily="49" charset="0"/>
              </a:rPr>
              <a:t>sales</a:t>
            </a:r>
          </a:p>
          <a:p>
            <a:r>
              <a:rPr lang="en-US" dirty="0">
                <a:latin typeface="Consolas" panose="020B0609020204030204" pitchFamily="49" charset="0"/>
              </a:rPr>
              <a:t>cones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5EF5A-FDB9-E50C-7168-22391D26951D}"/>
              </a:ext>
            </a:extLst>
          </p:cNvPr>
          <p:cNvSpPr txBox="1"/>
          <p:nvPr/>
        </p:nvSpPr>
        <p:spPr>
          <a:xfrm>
            <a:off x="8280050" y="2169860"/>
            <a:ext cx="37001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.</a:t>
            </a:r>
            <a:r>
              <a:rPr lang="en-US" sz="1600" dirty="0" err="1"/>
              <a:t>db</a:t>
            </a:r>
            <a:r>
              <a:rPr lang="en-US" sz="1600" dirty="0"/>
              <a:t> file is a </a:t>
            </a:r>
            <a:r>
              <a:rPr lang="en-US" sz="1600" b="1" dirty="0"/>
              <a:t>persistent file</a:t>
            </a:r>
            <a:r>
              <a:rPr lang="en-US" sz="1600" dirty="0"/>
              <a:t> that lives on your computer that contains your tables/data in a special format that sqlite_shell.py knows how to work with.</a:t>
            </a:r>
          </a:p>
          <a:p>
            <a:endParaRPr lang="en-US" sz="1600" dirty="0"/>
          </a:p>
          <a:p>
            <a:r>
              <a:rPr lang="en-US" sz="1600" dirty="0"/>
              <a:t>Notably: making changes to tables within your sqlite_shell.py session will </a:t>
            </a:r>
            <a:r>
              <a:rPr lang="en-US" sz="1600" b="1" dirty="0"/>
              <a:t>modify your .</a:t>
            </a:r>
            <a:r>
              <a:rPr lang="en-US" sz="1600" b="1" dirty="0" err="1"/>
              <a:t>db</a:t>
            </a:r>
            <a:r>
              <a:rPr lang="en-US" sz="1600" b="1" dirty="0"/>
              <a:t> file</a:t>
            </a:r>
            <a:r>
              <a:rPr lang="en-US" sz="1600" dirty="0"/>
              <a:t>, meaning changes persist between sqlite_shell.py sessions! Neat!</a:t>
            </a:r>
          </a:p>
          <a:p>
            <a:endParaRPr lang="en-US" sz="1600" dirty="0"/>
          </a:p>
          <a:p>
            <a:r>
              <a:rPr lang="en-US" sz="1600" dirty="0"/>
              <a:t>Aka "mutation" on a file-system level.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92D3B5A6-1B58-153A-EE17-BE310C079555}"/>
              </a:ext>
            </a:extLst>
          </p:cNvPr>
          <p:cNvSpPr/>
          <p:nvPr/>
        </p:nvSpPr>
        <p:spPr bwMode="auto">
          <a:xfrm>
            <a:off x="7764255" y="2390051"/>
            <a:ext cx="491884" cy="327923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2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SQL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5648CD-2085-705C-B3D2-974453B961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508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149EE-EB68-58CF-16E7-3D10528E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46D903-11C8-FCAD-22B2-D78701A20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720"/>
              </a:spcBef>
              <a:buSzPts val="2400"/>
              <a:buFont typeface="Courier"/>
              <a:buChar char="•"/>
            </a:pPr>
            <a:r>
              <a:rPr lang="en-US" dirty="0"/>
              <a:t>Statements operate on </a:t>
            </a:r>
            <a:r>
              <a:rPr lang="en-US" i="1" dirty="0"/>
              <a:t>tables </a:t>
            </a:r>
            <a:r>
              <a:rPr lang="en-US" dirty="0"/>
              <a:t>inside a </a:t>
            </a:r>
            <a:r>
              <a:rPr lang="en-US" i="1" dirty="0"/>
              <a:t>database.</a:t>
            </a:r>
            <a:endParaRPr lang="en-US" dirty="0">
              <a:latin typeface="Courier"/>
              <a:ea typeface="Courier"/>
              <a:cs typeface="Courier"/>
              <a:sym typeface="Courier"/>
            </a:endParaRPr>
          </a:p>
          <a:p>
            <a:pPr marL="285750" indent="-285750">
              <a:spcBef>
                <a:spcPts val="720"/>
              </a:spcBef>
              <a:buSzPts val="2400"/>
              <a:buFont typeface="Courier"/>
              <a:buChar char="•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dirty="0"/>
              <a:t> statement creates a new table, either from scratch or by projecting a table</a:t>
            </a:r>
          </a:p>
          <a:p>
            <a:pPr marL="285750" indent="-285750">
              <a:spcBef>
                <a:spcPts val="720"/>
              </a:spcBef>
              <a:buSzPts val="2400"/>
              <a:buFont typeface="Courier"/>
              <a:buChar char="•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CREATE TABLE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/>
              <a:t>statement gives a global name to a table</a:t>
            </a:r>
          </a:p>
          <a:p>
            <a:pPr marL="285750" indent="-285750">
              <a:spcBef>
                <a:spcPts val="720"/>
              </a:spcBef>
              <a:buSzPts val="2400"/>
            </a:pPr>
            <a:r>
              <a:rPr lang="en-US" dirty="0"/>
              <a:t>Lots of other statements</a:t>
            </a:r>
          </a:p>
          <a:p>
            <a:pPr marL="685800" lvl="1" indent="-228600">
              <a:buFont typeface="Courier"/>
              <a:buChar char="–"/>
            </a:pP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analyze, delete, explain, insert, replace, update, …</a:t>
            </a:r>
            <a:endParaRPr lang="en-US" dirty="0"/>
          </a:p>
          <a:p>
            <a:r>
              <a:rPr lang="en-US" dirty="0"/>
              <a:t> SQL queries, aggregates, updates data in a </a:t>
            </a:r>
            <a:r>
              <a:rPr lang="en-US" i="1" dirty="0"/>
              <a:t>database.</a:t>
            </a:r>
            <a:endParaRPr lang="en-US" dirty="0"/>
          </a:p>
          <a:p>
            <a:r>
              <a:rPr lang="en-US" dirty="0"/>
              <a:t> SQL is case-</a:t>
            </a:r>
            <a:r>
              <a:rPr lang="en-US" i="1" dirty="0"/>
              <a:t>insensitive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F2F81-909E-2524-B1A5-A1310ACB68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54111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69938A-2E29-7209-91CF-4C06B73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example</a:t>
            </a:r>
          </a:p>
        </p:txBody>
      </p:sp>
      <p:sp>
        <p:nvSpPr>
          <p:cNvPr id="273" name="Google Shape;273;p19"/>
          <p:cNvSpPr txBox="1">
            <a:spLocks noGrp="1"/>
          </p:cNvSpPr>
          <p:nvPr>
            <p:ph idx="1"/>
          </p:nvPr>
        </p:nvSpPr>
        <p:spPr>
          <a:xfrm>
            <a:off x="306377" y="921759"/>
            <a:ext cx="11218333" cy="1813407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 SQL statements create tables</a:t>
            </a:r>
          </a:p>
          <a:p>
            <a:pPr lvl="1"/>
            <a:r>
              <a:rPr lang="en-US" dirty="0"/>
              <a:t> Give it a try with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sqlite3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code.cs61a.org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Each statement ends with ‘;’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8977231-78E5-217E-205D-24BDD2781C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277" name="Google Shape;277;p19"/>
          <p:cNvSpPr/>
          <p:nvPr/>
        </p:nvSpPr>
        <p:spPr>
          <a:xfrm>
            <a:off x="1676400" y="2735166"/>
            <a:ext cx="8763000" cy="2585323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cs88 $ sqlite3</a:t>
            </a:r>
            <a:endParaRPr dirty="0"/>
          </a:p>
          <a:p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SQLite version 3.9.2 2015-11-02 18:31:45</a:t>
            </a:r>
            <a:endParaRPr dirty="0"/>
          </a:p>
          <a:p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Enter ".help" for usage hints.</a:t>
            </a:r>
            <a:endParaRPr dirty="0"/>
          </a:p>
          <a:p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Connected to a </a:t>
            </a:r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transient in-memory database</a:t>
            </a:r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</a:t>
            </a:r>
            <a:endParaRPr dirty="0"/>
          </a:p>
          <a:p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Use ".open FILENAME" to reopen on a persistent database.</a:t>
            </a:r>
            <a:endParaRPr dirty="0"/>
          </a:p>
          <a:p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sqlite&gt; </a:t>
            </a:r>
            <a:r>
              <a:rPr lang="en-US" sz="18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 38 as latitude, 122 as longitude, "Berkeley" as name;</a:t>
            </a:r>
            <a:endParaRPr dirty="0"/>
          </a:p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38|122|Berkeley</a:t>
            </a:r>
            <a:endParaRPr dirty="0"/>
          </a:p>
          <a:p>
            <a:r>
              <a:rPr lang="en-US" sz="18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sqlite&gt; 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AD4E0-E6BE-ED88-5A91-CFF3964F239F}"/>
              </a:ext>
            </a:extLst>
          </p:cNvPr>
          <p:cNvSpPr txBox="1"/>
          <p:nvPr/>
        </p:nvSpPr>
        <p:spPr>
          <a:xfrm>
            <a:off x="8399868" y="1041668"/>
            <a:ext cx="3398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Tip</a:t>
            </a:r>
            <a:r>
              <a:rPr lang="en-US" sz="1600" dirty="0"/>
              <a:t>: "transient in-memory database" means "we're not using a persistent </a:t>
            </a:r>
            <a:r>
              <a:rPr lang="en-US" sz="1600" dirty="0" err="1"/>
              <a:t>db</a:t>
            </a:r>
            <a:r>
              <a:rPr lang="en-US" sz="1600" dirty="0"/>
              <a:t> file", aka "data changes will NOT persist after exiting this sqlite3 session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9C4BE171-EEA5-A00D-1221-FD6996623095}"/>
              </a:ext>
            </a:extLst>
          </p:cNvPr>
          <p:cNvSpPr/>
          <p:nvPr/>
        </p:nvSpPr>
        <p:spPr bwMode="auto">
          <a:xfrm rot="18000000">
            <a:off x="7458006" y="2907587"/>
            <a:ext cx="1394799" cy="245942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2AA9-9350-2D48-8937-AA9AEF2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SQL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6978A-311C-9A4A-BD7D-AECD1A683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SQL Keywords are case-</a:t>
            </a:r>
            <a:r>
              <a:rPr lang="en-US" sz="2800" i="1" dirty="0"/>
              <a:t>insensitive</a:t>
            </a:r>
          </a:p>
          <a:p>
            <a:pPr lvl="1"/>
            <a:r>
              <a:rPr lang="en-US" sz="2800" dirty="0"/>
              <a:t> e.g. </a:t>
            </a:r>
            <a:r>
              <a:rPr lang="en-US" sz="2800" dirty="0">
                <a:latin typeface="Source Code Pro" panose="020B0509030403020204" pitchFamily="49" charset="77"/>
              </a:rPr>
              <a:t>SELECT</a:t>
            </a:r>
            <a:r>
              <a:rPr lang="en-US" sz="2800" dirty="0"/>
              <a:t> and </a:t>
            </a:r>
            <a:r>
              <a:rPr lang="en-US" sz="2800" dirty="0">
                <a:latin typeface="Source Code Pro" panose="020B0509030403020204" pitchFamily="49" charset="77"/>
              </a:rPr>
              <a:t>select</a:t>
            </a:r>
            <a:r>
              <a:rPr lang="en-US" sz="2800" dirty="0"/>
              <a:t> do the same thing</a:t>
            </a:r>
          </a:p>
          <a:p>
            <a:pPr lvl="1"/>
            <a:r>
              <a:rPr lang="en-US" sz="2800" dirty="0"/>
              <a:t> I </a:t>
            </a:r>
            <a:r>
              <a:rPr lang="en-US" sz="2800" i="1" dirty="0"/>
              <a:t>try </a:t>
            </a:r>
            <a:r>
              <a:rPr lang="en-US" sz="2800" dirty="0"/>
              <a:t>to capitalize them to make it clear what's-what.</a:t>
            </a:r>
          </a:p>
          <a:p>
            <a:r>
              <a:rPr lang="en-US" sz="2800" dirty="0"/>
              <a:t> The order of SQL keywords matters</a:t>
            </a:r>
          </a:p>
          <a:p>
            <a:pPr lvl="1"/>
            <a:r>
              <a:rPr lang="en-US" sz="2800" dirty="0"/>
              <a:t> e.g. </a:t>
            </a:r>
            <a:r>
              <a:rPr lang="en-US" sz="2800" dirty="0">
                <a:latin typeface="Source Code Pro" panose="020B0509030403020204" pitchFamily="49" charset="77"/>
              </a:rPr>
              <a:t>SELECT ... FROM … WHERE … 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</a:t>
            </a:r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Every statement ends in a </a:t>
            </a:r>
            <a:r>
              <a:rPr lang="en-US" sz="2800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;</a:t>
            </a:r>
          </a:p>
          <a:p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Whitespace doesn't matter</a:t>
            </a:r>
          </a:p>
          <a:p>
            <a:pPr lvl="1"/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But indentations and newlines help make queries readable!</a:t>
            </a:r>
          </a:p>
          <a:p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Despite being a standard, differences do exist between databases. We use </a:t>
            </a:r>
            <a:r>
              <a:rPr lang="en-US" sz="2800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sqlite3</a:t>
            </a:r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endParaRPr lang="en-US" sz="2800" dirty="0">
              <a:latin typeface="Source Code Pro" panose="020B0509030403020204" pitchFamily="49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D9FCA-28F2-3DB7-83B4-1171A7E2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2880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8474DB-8D44-3287-397F-ADF9D60E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 from Data  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7D430E-0F4D-06A5-F4B9-5BD4A727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C1AC9B9-C3D5-1AF7-097F-ACF2785FD2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286" name="Google Shape;28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219201"/>
            <a:ext cx="6324600" cy="416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0034" y="5392330"/>
            <a:ext cx="6172200" cy="109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0" y="3581400"/>
            <a:ext cx="346456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58F55-EB66-A2ED-B26F-6505924B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>
                <a:sym typeface="Courier"/>
              </a:rPr>
              <a:t>SELECT</a:t>
            </a:r>
            <a:endParaRPr lang="en-US" dirty="0"/>
          </a:p>
        </p:txBody>
      </p:sp>
      <p:sp>
        <p:nvSpPr>
          <p:cNvPr id="294" name="Google Shape;294;p21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Comma-separated list of column descriptions</a:t>
            </a:r>
          </a:p>
          <a:p>
            <a:r>
              <a:rPr lang="en-US" dirty="0"/>
              <a:t>Column description is an expression, optionally followed by </a:t>
            </a:r>
            <a:r>
              <a:rPr lang="en-US" dirty="0">
                <a:sym typeface="Courier"/>
              </a:rPr>
              <a:t>as</a:t>
            </a:r>
            <a:r>
              <a:rPr lang="en-US" dirty="0"/>
              <a:t> and a column name</a:t>
            </a:r>
          </a:p>
          <a:p>
            <a:endParaRPr lang="en-US" dirty="0"/>
          </a:p>
          <a:p>
            <a:r>
              <a:rPr lang="en-US" dirty="0"/>
              <a:t>Selecting literals creates a one-row table</a:t>
            </a:r>
          </a:p>
          <a:p>
            <a:endParaRPr lang="en-US" dirty="0"/>
          </a:p>
          <a:p>
            <a:r>
              <a:rPr lang="en-US" dirty="0">
                <a:sym typeface="Courier"/>
              </a:rPr>
              <a:t>union</a:t>
            </a:r>
            <a:r>
              <a:rPr lang="en-US" dirty="0"/>
              <a:t> of select statements is a table containing the union of the rows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8E58D33-DB83-2C1E-0183-C2D7734F5A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298" name="Google Shape;298;p21"/>
          <p:cNvSpPr/>
          <p:nvPr/>
        </p:nvSpPr>
        <p:spPr>
          <a:xfrm>
            <a:off x="1890140" y="4939605"/>
            <a:ext cx="8610600" cy="1384995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"strawberry" as Flavor, "pink" as Color, 3.55 as Price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</a:t>
            </a:r>
            <a:r>
              <a:rPr lang="en-US" sz="16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chocolate","light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brown", 4.75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</a:t>
            </a:r>
            <a:r>
              <a:rPr lang="en-US" sz="16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chocolate","dark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brown", 5.25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"strawberry","pink",5.25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"bubblegum","pink",4.75</a:t>
            </a:r>
            <a:r>
              <a:rPr lang="en-US" sz="20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600" b="1" dirty="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2186940" y="2671350"/>
            <a:ext cx="7543800" cy="425758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2000" b="1" dirty="0">
                <a:solidFill>
                  <a:schemeClr val="dk1"/>
                </a:solidFill>
              </a:rPr>
              <a:t> [expression] </a:t>
            </a:r>
            <a:r>
              <a:rPr lang="en-US" sz="20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000" b="1" dirty="0">
                <a:solidFill>
                  <a:schemeClr val="dk1"/>
                </a:solidFill>
              </a:rPr>
              <a:t> [name], [expression] </a:t>
            </a:r>
            <a:r>
              <a:rPr lang="en-US" sz="20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000" b="1" dirty="0">
                <a:solidFill>
                  <a:schemeClr val="dk1"/>
                </a:solidFill>
              </a:rPr>
              <a:t> [name]; . . . </a:t>
            </a:r>
            <a:endParaRPr b="1" dirty="0"/>
          </a:p>
        </p:txBody>
      </p:sp>
      <p:sp>
        <p:nvSpPr>
          <p:cNvPr id="300" name="Google Shape;300;p21"/>
          <p:cNvSpPr/>
          <p:nvPr/>
        </p:nvSpPr>
        <p:spPr>
          <a:xfrm>
            <a:off x="2062022" y="4001861"/>
            <a:ext cx="7947660" cy="33855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"strawberry"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Flavor, "pink"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Color, 3.55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Price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AMA </a:t>
            </a:r>
            <a:r>
              <a:rPr lang="en-US"/>
              <a:t>Questions Thread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 Wednesday lecture (7/31) will have an </a:t>
            </a:r>
            <a:r>
              <a:rPr lang="en-US" sz="2600" b="1" dirty="0"/>
              <a:t>"AMA" (Ask Me Anything) portion</a:t>
            </a:r>
          </a:p>
          <a:p>
            <a:r>
              <a:rPr lang="en-US" sz="2600" b="1" dirty="0"/>
              <a:t> (optional)</a:t>
            </a:r>
            <a:r>
              <a:rPr lang="en-US" sz="2600" dirty="0"/>
              <a:t> Post your questions in the Ed post: </a:t>
            </a:r>
            <a:r>
              <a:rPr lang="en-US" sz="2600" dirty="0">
                <a:hlinkClick r:id="rId2"/>
              </a:rPr>
              <a:t>"AMA" Lecture Questions Thread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83294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762000"/>
            <a:ext cx="81026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3040" y="3537508"/>
            <a:ext cx="3945007" cy="274955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7FE1D8-52F8-1F51-9331-8A8296B6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B1F34-D8C8-35EF-55D8-A396A74CB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E80D4A-1AB7-6BFA-C981-407800C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existing tables</a:t>
            </a:r>
          </a:p>
        </p:txBody>
      </p:sp>
      <p:sp>
        <p:nvSpPr>
          <p:cNvPr id="336" name="Google Shape;336;p25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Input table specified by</a:t>
            </a:r>
            <a:r>
              <a:rPr lang="en-US" dirty="0">
                <a:sym typeface="Courier"/>
              </a:rPr>
              <a:t> from </a:t>
            </a:r>
            <a:r>
              <a:rPr lang="en-US" dirty="0"/>
              <a:t>clause</a:t>
            </a:r>
          </a:p>
          <a:p>
            <a:r>
              <a:rPr lang="en-US" dirty="0"/>
              <a:t>Subset of rows selected using a </a:t>
            </a:r>
            <a:r>
              <a:rPr lang="en-US" dirty="0">
                <a:sym typeface="Courier"/>
              </a:rPr>
              <a:t>where</a:t>
            </a:r>
            <a:r>
              <a:rPr lang="en-US" dirty="0"/>
              <a:t> clause</a:t>
            </a:r>
          </a:p>
          <a:p>
            <a:r>
              <a:rPr lang="en-US" dirty="0"/>
              <a:t>Ordering of the selected rows declared using an </a:t>
            </a:r>
            <a:r>
              <a:rPr lang="en-US" dirty="0">
                <a:sym typeface="Courier"/>
              </a:rPr>
              <a:t>order by </a:t>
            </a:r>
            <a:r>
              <a:rPr lang="en-US" dirty="0"/>
              <a:t>clause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544731A-53DE-6F02-0B45-4DA105323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340" name="Google Shape;340;p25"/>
          <p:cNvSpPr txBox="1"/>
          <p:nvPr/>
        </p:nvSpPr>
        <p:spPr>
          <a:xfrm>
            <a:off x="864433" y="2829074"/>
            <a:ext cx="9538741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[table]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[order]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905655" y="3474929"/>
            <a:ext cx="6349652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* 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cones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ORDER BY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Price;</a:t>
            </a:r>
            <a:endParaRPr dirty="0">
              <a:latin typeface="Source Code Pro" panose="020B0509030403020204" pitchFamily="49" charset="77"/>
            </a:endParaRPr>
          </a:p>
        </p:txBody>
      </p:sp>
      <p:pic>
        <p:nvPicPr>
          <p:cNvPr id="342" name="Google Shape;3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197" y="4120784"/>
            <a:ext cx="3153440" cy="172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495ACE-8A46-BCEB-65EB-05DCD247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3271E-BE0E-247A-A0D7-B53FC39F6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if we want to SELECT all columns and all rows in a table?</a:t>
            </a:r>
          </a:p>
          <a:p>
            <a:r>
              <a:rPr lang="en-US" dirty="0"/>
              <a:t> What does </a:t>
            </a:r>
            <a:r>
              <a:rPr lang="en-US" b="1" dirty="0"/>
              <a:t>*</a:t>
            </a:r>
            <a:r>
              <a:rPr lang="en-US" dirty="0"/>
              <a:t> do?</a:t>
            </a:r>
          </a:p>
          <a:p>
            <a:r>
              <a:rPr lang="en-US" dirty="0"/>
              <a:t> The </a:t>
            </a:r>
            <a:r>
              <a:rPr lang="en-US" i="1" dirty="0"/>
              <a:t>asterisk </a:t>
            </a:r>
            <a:r>
              <a:rPr lang="en-US" dirty="0"/>
              <a:t>(or star) is a stand-in to mean "any value"</a:t>
            </a:r>
          </a:p>
          <a:p>
            <a:r>
              <a:rPr lang="en-US" dirty="0"/>
              <a:t> SELECT * … means "Select all columns"</a:t>
            </a:r>
          </a:p>
          <a:p>
            <a:r>
              <a:rPr lang="en-US" dirty="0"/>
              <a:t> Outside of SQL, * is a very common operator:</a:t>
            </a:r>
          </a:p>
          <a:p>
            <a:pPr lvl="1"/>
            <a:r>
              <a:rPr lang="en-US" dirty="0"/>
              <a:t> Regular Expressions (in DATA 100 / CS 61B) * means match "any character"</a:t>
            </a:r>
          </a:p>
          <a:p>
            <a:pPr lvl="1"/>
            <a:r>
              <a:rPr lang="en-US" dirty="0"/>
              <a:t> In Unix/Linux (macOS) * is a wildcard in the command line.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2D6E2-C902-A8B7-2EB5-48DDA6F5E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1951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F44FCF-4325-A26A-5273-DB2B5610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different about this table? IDs!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E6C0B-75E1-0DF5-A347-7031923E3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In practice, </a:t>
            </a:r>
            <a:r>
              <a:rPr lang="en-US" dirty="0"/>
              <a:t>every row or </a:t>
            </a:r>
            <a:r>
              <a:rPr lang="en-US" i="1" dirty="0"/>
              <a:t>record</a:t>
            </a:r>
            <a:r>
              <a:rPr lang="en-US" dirty="0"/>
              <a:t> in a table should have a</a:t>
            </a:r>
            <a:br>
              <a:rPr lang="en-US" dirty="0"/>
            </a:br>
            <a:r>
              <a:rPr lang="en-US" b="1" dirty="0"/>
              <a:t>unique unambiguous ID</a:t>
            </a:r>
          </a:p>
          <a:p>
            <a:r>
              <a:rPr lang="en-US" b="1" dirty="0"/>
              <a:t> Why?</a:t>
            </a:r>
            <a:endParaRPr lang="en-US" dirty="0"/>
          </a:p>
          <a:p>
            <a:pPr lvl="1"/>
            <a:r>
              <a:rPr lang="en-US" dirty="0"/>
              <a:t> How do we know if a record is the same as some other value?</a:t>
            </a:r>
          </a:p>
          <a:p>
            <a:r>
              <a:rPr lang="en-US" dirty="0"/>
              <a:t> A properly setup table will handle this for you.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 We'll see it's use in next lecture.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E15A8-0C52-D75A-95DD-1D1D06D69D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07271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9171" y="2065054"/>
            <a:ext cx="3918857" cy="25908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2B7C6F-8036-86D1-422A-19E6B9FC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349" name="Google Shape;349;p26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A “projection” is a view of a table, it doesn’t alter the state of the table.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1332CE3-B941-2905-441A-1754828B3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2581" y="2874027"/>
            <a:ext cx="5600700" cy="264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in SQL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B430E2-89A6-8579-9AEF-9D6DA6177A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23040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4A7ACF-A9D4-BE04-14E8-7A702F35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rows - where</a:t>
            </a:r>
          </a:p>
        </p:txBody>
      </p:sp>
      <p:sp>
        <p:nvSpPr>
          <p:cNvPr id="370" name="Google Shape;370;p28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Set of Table records (rows) that satisfy a condition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583D06C-A4FB-A864-C50A-4A64FCD814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374" name="Google Shape;3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6779" y="2822644"/>
            <a:ext cx="2919933" cy="19304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5058" y="5094408"/>
            <a:ext cx="4060320" cy="96987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6" name="Google Shape;3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2786" y="2825994"/>
            <a:ext cx="4488514" cy="323828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7" name="Google Shape;377;p28"/>
          <p:cNvSpPr txBox="1"/>
          <p:nvPr/>
        </p:nvSpPr>
        <p:spPr>
          <a:xfrm>
            <a:off x="1556359" y="1943332"/>
            <a:ext cx="9654436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[table] </a:t>
            </a:r>
            <a:r>
              <a:rPr lang="en-US" sz="1800" b="1" dirty="0">
                <a:solidFill>
                  <a:srgbClr val="FF0000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1800" b="1" dirty="0">
                <a:solidFill>
                  <a:srgbClr val="FF0000"/>
                </a:solidFill>
                <a:latin typeface="Source Code Pro" panose="020B0509030403020204" pitchFamily="49" charset="77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[order] ;</a:t>
            </a:r>
            <a:endParaRPr dirty="0">
              <a:latin typeface="Source Code Pro" panose="020B0509030403020204" pitchFamily="49" charset="7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5C96E5-6397-04A5-62D6-6A45CD13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Operators for predicate</a:t>
            </a:r>
          </a:p>
        </p:txBody>
      </p:sp>
      <p:sp>
        <p:nvSpPr>
          <p:cNvPr id="383" name="Google Shape;383;p29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use the WHERE clause in the SQL statements such as </a:t>
            </a:r>
            <a:r>
              <a:rPr lang="en-US">
                <a:hlinkClick r:id="rId3"/>
              </a:rPr>
              <a:t>SELECT</a:t>
            </a:r>
            <a:r>
              <a:rPr lang="en-US"/>
              <a:t>,  </a:t>
            </a:r>
            <a:r>
              <a:rPr lang="en-US">
                <a:hlinkClick r:id="rId4"/>
              </a:rPr>
              <a:t>UPDATE </a:t>
            </a:r>
            <a:r>
              <a:rPr lang="en-US"/>
              <a:t>and </a:t>
            </a:r>
            <a:r>
              <a:rPr lang="en-US">
                <a:hlinkClick r:id="rId5"/>
              </a:rPr>
              <a:t>DELETE</a:t>
            </a:r>
            <a:r>
              <a:rPr lang="en-US"/>
              <a:t>  to filter rows that do not meet a specified condition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F09FC36-FBE7-1A8C-D8D9-765E9F91D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2543504"/>
            <a:ext cx="7035236" cy="31242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15D955-9157-6D93-67BD-F8603E79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5" name="Google Shape;535;p43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SQL a declarative programming language on relational tables </a:t>
            </a:r>
          </a:p>
          <a:p>
            <a:pPr lvl="1"/>
            <a:r>
              <a:rPr lang="en-US" dirty="0"/>
              <a:t>largely familiar to you from data8</a:t>
            </a:r>
          </a:p>
          <a:p>
            <a:pPr lvl="1"/>
            <a:r>
              <a:rPr lang="en-US" dirty="0"/>
              <a:t>create, select, where, order, group by, join</a:t>
            </a:r>
          </a:p>
          <a:p>
            <a:r>
              <a:rPr lang="en-US" dirty="0"/>
              <a:t>Databases are accessed through Applications</a:t>
            </a:r>
          </a:p>
          <a:p>
            <a:pPr lvl="1"/>
            <a:r>
              <a:rPr lang="en-US" dirty="0"/>
              <a:t>e.g., all modern web apps have Database backend</a:t>
            </a:r>
          </a:p>
          <a:p>
            <a:pPr lvl="1"/>
            <a:r>
              <a:rPr lang="en-US" dirty="0"/>
              <a:t>Queries are issued through API</a:t>
            </a:r>
          </a:p>
          <a:p>
            <a:pPr lvl="2"/>
            <a:r>
              <a:rPr lang="en-US" dirty="0"/>
              <a:t>Be careful about app corrupting the database</a:t>
            </a:r>
          </a:p>
          <a:p>
            <a:r>
              <a:rPr lang="en-US" dirty="0"/>
              <a:t>Data analytics tend to draw database into memory and operate on it as a data structure</a:t>
            </a:r>
          </a:p>
          <a:p>
            <a:pPr lvl="1"/>
            <a:r>
              <a:rPr lang="en-US" dirty="0"/>
              <a:t>e.g., Tables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6FAEA73-20CA-7FB6-31D3-EA59EEB3F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97025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7AAD89-E257-825B-9771-4DE84A4F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CREATE TABLE</a:t>
            </a:r>
            <a:endParaRPr lang="en-US" dirty="0"/>
          </a:p>
        </p:txBody>
      </p:sp>
      <p:sp>
        <p:nvSpPr>
          <p:cNvPr id="306" name="Google Shape;306;p22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SQL often used interactively</a:t>
            </a:r>
          </a:p>
          <a:p>
            <a:pPr lvl="1"/>
            <a:r>
              <a:rPr lang="en-US" dirty="0"/>
              <a:t>Result of select displayed to the user, but not stored</a:t>
            </a:r>
          </a:p>
          <a:p>
            <a:r>
              <a:rPr lang="en-US" dirty="0"/>
              <a:t>Create table statement gives the result a name</a:t>
            </a:r>
          </a:p>
          <a:p>
            <a:pPr lvl="1"/>
            <a:r>
              <a:rPr lang="en-US" dirty="0"/>
              <a:t>Like a variable, but for a permanent object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A80B755-E1FD-C39E-1317-F4FB84E25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310" name="Google Shape;310;p22"/>
          <p:cNvSpPr/>
          <p:nvPr/>
        </p:nvSpPr>
        <p:spPr>
          <a:xfrm>
            <a:off x="2373516" y="3690172"/>
            <a:ext cx="8299309" cy="461665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</a:rPr>
              <a:t>[name] </a:t>
            </a:r>
            <a:r>
              <a:rPr lang="en-US" sz="24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as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</a:rPr>
              <a:t> [select statement];</a:t>
            </a:r>
            <a:endParaRPr dirty="0">
              <a:latin typeface="Source Code Pro" panose="020B0509030403020204" pitchFamily="49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Final Exam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 "primary" time: </a:t>
            </a:r>
            <a:r>
              <a:rPr lang="en-US" b="1" dirty="0"/>
              <a:t>Wednesday August 7th, 3PM – 5 PM PST</a:t>
            </a:r>
            <a:r>
              <a:rPr lang="en-US" dirty="0"/>
              <a:t> </a:t>
            </a:r>
          </a:p>
          <a:p>
            <a:r>
              <a:rPr lang="en-US" dirty="0"/>
              <a:t>Final exam scheduling form released</a:t>
            </a:r>
          </a:p>
          <a:p>
            <a:pPr lvl="1"/>
            <a:r>
              <a:rPr lang="en-US" dirty="0"/>
              <a:t> Gradescope: </a:t>
            </a:r>
            <a:r>
              <a:rPr lang="en-US" dirty="0">
                <a:hlinkClick r:id="rId2"/>
              </a:rPr>
              <a:t>"(Urgent) Final Exam Scheduling"</a:t>
            </a:r>
            <a:endParaRPr lang="en-US" dirty="0"/>
          </a:p>
          <a:p>
            <a:pPr lvl="1"/>
            <a:r>
              <a:rPr lang="en-US" dirty="0"/>
              <a:t> Due: </a:t>
            </a:r>
            <a:r>
              <a:rPr lang="en-US" b="1" dirty="0"/>
              <a:t>Wednesday July 31st 11:59 PM PST</a:t>
            </a:r>
          </a:p>
          <a:p>
            <a:pPr lvl="1"/>
            <a:r>
              <a:rPr lang="en-US" dirty="0"/>
              <a:t> Please fill this out ASAP! For more info, see </a:t>
            </a:r>
            <a:r>
              <a:rPr lang="en-US" dirty="0">
                <a:hlinkClick r:id="rId3"/>
              </a:rPr>
              <a:t>Ed post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 </a:t>
            </a:r>
            <a:r>
              <a:rPr lang="en-US" sz="2000" dirty="0"/>
              <a:t>DSP students: you should have received an email for a separate Final exam scheduling form. Please fill this out – if you didn't receive an e-mail, let us know!</a:t>
            </a:r>
          </a:p>
          <a:p>
            <a:r>
              <a:rPr lang="en-US" dirty="0"/>
              <a:t> Final exam will have the same style as the Midterm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Zoom+Gradescope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11380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F53D9-3CAD-D23E-B8B3-BD32A174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creating a named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28BFEA-53F3-AF60-65AA-5E4A4F994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950351EB-0A6D-FC2A-6B7E-21C838103B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319" name="Google Shape;319;p23"/>
          <p:cNvSpPr/>
          <p:nvPr/>
        </p:nvSpPr>
        <p:spPr>
          <a:xfrm>
            <a:off x="1918252" y="1450876"/>
            <a:ext cx="8597348" cy="230832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cones 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as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select 1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ID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, "strawberry"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Flavor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, "pink"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Color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, 3.55 as Price union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select 2, "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chocolate","light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brown", 4.75 union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select 3, "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chocolate","dark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brown", 5.25 union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select 4, "strawberry","pink",5.25 union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select 5, "bubblegum","pink",4.75 union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select 6, "chocolate", "dark brown", 5.25;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2209800" y="4786868"/>
            <a:ext cx="6545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</a:rPr>
              <a:t>Notice how column names are introduced and implicit later on.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/>
        </p:nvSpPr>
        <p:spPr>
          <a:xfrm>
            <a:off x="2438400" y="1447800"/>
            <a:ext cx="8672185" cy="707886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 &lt;col spec&gt;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&lt;table spec&gt;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&lt;</a:t>
            </a:r>
            <a:r>
              <a:rPr lang="en-US" sz="2000" b="1" dirty="0" err="1">
                <a:solidFill>
                  <a:schemeClr val="dk1"/>
                </a:solidFill>
                <a:latin typeface="Source Code Pro" panose="020B0509030403020204" pitchFamily="49" charset="77"/>
              </a:rPr>
              <a:t>cond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spec&gt;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GROUP BY &lt;group spec&gt; ORDER BY &lt;order spec&gt;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2438399" y="2563432"/>
            <a:ext cx="8672185" cy="6771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INSERT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INTO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table(column1, column2,...)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2438401" y="4204372"/>
            <a:ext cx="8672183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AS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  &lt;select statement&gt;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2438400" y="3540625"/>
            <a:ext cx="8672184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( &lt;columns&gt; )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9" name="Google Shape;529;p42"/>
          <p:cNvSpPr/>
          <p:nvPr/>
        </p:nvSpPr>
        <p:spPr>
          <a:xfrm>
            <a:off x="2438399" y="4962604"/>
            <a:ext cx="8672183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DROP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C57B8-7985-1785-E288-FB0C3113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Part 1 (and SQL demo)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007E5-176B-AAF3-F6D5-0DD94F1A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5A118ED-35EF-6976-447F-A817AA220B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A9524D-9F6F-2823-53C6-24D9288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Midterm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CB818-2C02-4B1E-3EB6-1AD0E3CD6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264125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Midterm grades released on Gradescope</a:t>
            </a:r>
          </a:p>
          <a:p>
            <a:r>
              <a:rPr lang="en-US" dirty="0"/>
              <a:t> </a:t>
            </a:r>
            <a:r>
              <a:rPr lang="en-US" b="1" dirty="0"/>
              <a:t>Regrade requests</a:t>
            </a:r>
            <a:r>
              <a:rPr lang="en-US" dirty="0"/>
              <a:t> via Gradescope (</a:t>
            </a:r>
            <a:r>
              <a:rPr lang="en-US" b="1" dirty="0"/>
              <a:t>Due date: Fri 8/2 11:59 PM PST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Note: regrade requests must be </a:t>
            </a:r>
            <a:r>
              <a:rPr lang="en-US" b="1" dirty="0"/>
              <a:t>specific and well-justified</a:t>
            </a:r>
            <a:r>
              <a:rPr lang="en-US" dirty="0"/>
              <a:t>. Spamming erroneous regrade requests may result in </a:t>
            </a:r>
            <a:r>
              <a:rPr lang="en-US" b="1" dirty="0"/>
              <a:t>negative repercussions</a:t>
            </a:r>
            <a:r>
              <a:rPr lang="en-US" dirty="0"/>
              <a:t>. </a:t>
            </a:r>
            <a:r>
              <a:rPr lang="en-US" sz="2000" dirty="0"/>
              <a:t>(Gradescope guide: </a:t>
            </a:r>
            <a:r>
              <a:rPr lang="en-US" sz="2000" dirty="0">
                <a:hlinkClick r:id="rId2"/>
              </a:rPr>
              <a:t>How to submit regrade requests</a:t>
            </a:r>
            <a:r>
              <a:rPr lang="en-US" sz="20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CEEB-5A2D-7518-243E-5BE0C78127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CD2B036-9B79-D4A4-25E7-FBE6892FF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" t="6878" r="1335" b="12037"/>
          <a:stretch/>
        </p:blipFill>
        <p:spPr>
          <a:xfrm>
            <a:off x="440267" y="3814727"/>
            <a:ext cx="11458071" cy="22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7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5CD3-4D73-6B44-A7F9-B698A45F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SQL? (Review)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2DD4A-6365-F849-AB88-65DBF08D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is a </a:t>
            </a:r>
            <a:r>
              <a:rPr lang="en-US" b="1" i="1" dirty="0"/>
              <a:t>declarative</a:t>
            </a:r>
            <a:r>
              <a:rPr lang="en-US" b="1" dirty="0"/>
              <a:t> programming language </a:t>
            </a:r>
            <a:r>
              <a:rPr lang="en-US" dirty="0"/>
              <a:t>for accessing and modifying data in a relational database.</a:t>
            </a:r>
          </a:p>
          <a:p>
            <a:r>
              <a:rPr lang="en-US" dirty="0"/>
              <a:t>It is an entirely new way of thinking (“new” in 1970, and new to you now!) that specifies </a:t>
            </a:r>
            <a:r>
              <a:rPr lang="en-US" i="1" dirty="0"/>
              <a:t>what </a:t>
            </a:r>
            <a:r>
              <a:rPr lang="en-US" dirty="0"/>
              <a:t>should happen, but not </a:t>
            </a:r>
            <a:r>
              <a:rPr lang="en-US" i="1" dirty="0"/>
              <a:t>how</a:t>
            </a:r>
            <a:r>
              <a:rPr lang="en-US" dirty="0"/>
              <a:t> it should happen.</a:t>
            </a:r>
          </a:p>
          <a:p>
            <a:r>
              <a:rPr lang="en-US" dirty="0"/>
              <a:t>One of a few major programming paradigms</a:t>
            </a:r>
          </a:p>
          <a:p>
            <a:pPr lvl="1"/>
            <a:r>
              <a:rPr lang="en-US" dirty="0"/>
              <a:t> Imperative/Procedural</a:t>
            </a:r>
          </a:p>
          <a:p>
            <a:pPr lvl="1"/>
            <a:r>
              <a:rPr lang="en-US" dirty="0"/>
              <a:t> Object Oriented</a:t>
            </a:r>
          </a:p>
          <a:p>
            <a:pPr lvl="1"/>
            <a:r>
              <a:rPr lang="en-US" dirty="0"/>
              <a:t> Functional</a:t>
            </a:r>
          </a:p>
          <a:p>
            <a:pPr lvl="1"/>
            <a:r>
              <a:rPr lang="en-US" dirty="0"/>
              <a:t> Declarative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58472-AEB9-3EAD-D30E-ECCFD7BAB6EA}"/>
              </a:ext>
            </a:extLst>
          </p:cNvPr>
          <p:cNvSpPr txBox="1"/>
          <p:nvPr/>
        </p:nvSpPr>
        <p:spPr>
          <a:xfrm>
            <a:off x="2780778" y="75156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491FE-2DA3-26CB-6D67-991A6DB695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9149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>
            <a:spLocks noGrp="1"/>
          </p:cNvSpPr>
          <p:nvPr>
            <p:ph idx="1"/>
          </p:nvPr>
        </p:nvSpPr>
        <p:spPr>
          <a:xfrm>
            <a:off x="567559" y="1066800"/>
            <a:ext cx="11624441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  <a:buSzPts val="2400"/>
            </a:pPr>
            <a:r>
              <a:rPr lang="en-US" dirty="0"/>
              <a:t>A declarative language</a:t>
            </a:r>
            <a:endParaRPr dirty="0"/>
          </a:p>
          <a:p>
            <a:pPr marL="685800" lvl="1" indent="-228600"/>
            <a:r>
              <a:rPr lang="en-US" dirty="0"/>
              <a:t>Described </a:t>
            </a:r>
            <a:r>
              <a:rPr lang="en-US" i="1" dirty="0"/>
              <a:t>what</a:t>
            </a:r>
            <a:r>
              <a:rPr lang="en-US" dirty="0"/>
              <a:t> to compute</a:t>
            </a:r>
            <a:endParaRPr dirty="0"/>
          </a:p>
          <a:p>
            <a:pPr marL="685800" lvl="1" indent="-228600"/>
            <a:r>
              <a:rPr lang="en-US" dirty="0"/>
              <a:t>Imperative languages, like python, describe </a:t>
            </a:r>
            <a:r>
              <a:rPr lang="en-US" i="1" dirty="0"/>
              <a:t>how</a:t>
            </a:r>
            <a:r>
              <a:rPr lang="en-US" dirty="0"/>
              <a:t> to compute it</a:t>
            </a:r>
            <a:endParaRPr dirty="0"/>
          </a:p>
          <a:p>
            <a:pPr marL="685800" lvl="1" indent="-228600"/>
            <a:r>
              <a:rPr lang="en-US" dirty="0"/>
              <a:t>Query processor (interpreter) chooses which of many equivalent query plans to execute to perform the SQL statements</a:t>
            </a:r>
            <a:endParaRPr dirty="0"/>
          </a:p>
          <a:p>
            <a:pPr marL="285750" indent="-285750">
              <a:spcBef>
                <a:spcPts val="720"/>
              </a:spcBef>
              <a:buSzPts val="2400"/>
            </a:pPr>
            <a:r>
              <a:rPr lang="en-US" dirty="0"/>
              <a:t>ANSI and ISO standard, but many variants</a:t>
            </a:r>
          </a:p>
          <a:p>
            <a:pPr marL="454517" lvl="1" indent="-285750">
              <a:spcBef>
                <a:spcPts val="720"/>
              </a:spcBef>
              <a:buSzPts val="2400"/>
            </a:pPr>
            <a:r>
              <a:rPr lang="en-US" dirty="0"/>
              <a:t>We will learn just the basics.</a:t>
            </a:r>
          </a:p>
          <a:p>
            <a:pPr marL="742950" lvl="1" indent="-285750">
              <a:spcBef>
                <a:spcPts val="720"/>
              </a:spcBef>
              <a:buSzPts val="2400"/>
              <a:buFont typeface="Arial"/>
              <a:buChar char="•"/>
            </a:pPr>
            <a:r>
              <a:rPr lang="en-US" dirty="0"/>
              <a:t>CS88's SQL will work on nearly all </a:t>
            </a:r>
            <a:r>
              <a:rPr lang="en-US" i="1" dirty="0"/>
              <a:t>relational databases</a:t>
            </a:r>
            <a:r>
              <a:rPr lang="en-US" dirty="0"/>
              <a:t>—databases that use tables.</a:t>
            </a:r>
            <a:endParaRPr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EE32E0B-D3E0-5A7F-B474-F51E1D5429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8EA978-A7A0-0288-9466-CD679B9A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SQL?</a:t>
            </a:r>
          </a:p>
        </p:txBody>
      </p:sp>
    </p:spTree>
    <p:extLst>
      <p:ext uri="{BB962C8B-B14F-4D97-AF65-F5344CB8AC3E}">
        <p14:creationId xmlns:p14="http://schemas.microsoft.com/office/powerpoint/2010/main" val="230958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149EE-EB68-58CF-16E7-3D10528E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Statements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46D903-11C8-FCAD-22B2-D78701A20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720"/>
              </a:spcBef>
              <a:buSzPts val="2400"/>
              <a:buFont typeface="Courier"/>
              <a:buChar char="•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dirty="0"/>
              <a:t> statement creates a new table, either from scratch or by projecting a table</a:t>
            </a:r>
          </a:p>
          <a:p>
            <a:pPr marL="285750" indent="-285750">
              <a:spcBef>
                <a:spcPts val="720"/>
              </a:spcBef>
              <a:buSzPts val="2400"/>
              <a:buFont typeface="Courier"/>
              <a:buChar char="•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CREATE TABLE </a:t>
            </a:r>
            <a:r>
              <a:rPr lang="en-US" dirty="0"/>
              <a:t>statement gives a global name to a table</a:t>
            </a:r>
          </a:p>
          <a:p>
            <a:pPr marL="285750" indent="-285750">
              <a:spcBef>
                <a:spcPts val="720"/>
              </a:spcBef>
              <a:buSzPts val="2400"/>
            </a:pPr>
            <a:r>
              <a:rPr lang="en-US" dirty="0"/>
              <a:t>Lots of other statements</a:t>
            </a:r>
          </a:p>
          <a:p>
            <a:pPr marL="685800" lvl="1" indent="-228600">
              <a:buFont typeface="Courier"/>
              <a:buChar char="–"/>
            </a:pP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analyze, delete, explain, insert, replace, update, …</a:t>
            </a:r>
            <a:endParaRPr lang="en-US" dirty="0"/>
          </a:p>
          <a:p>
            <a:r>
              <a:rPr lang="en-US" dirty="0"/>
              <a:t> SQL queries, aggregates, updates data in a </a:t>
            </a:r>
            <a:r>
              <a:rPr lang="en-US" i="1" dirty="0"/>
              <a:t>database.</a:t>
            </a:r>
            <a:endParaRPr lang="en-US" dirty="0"/>
          </a:p>
          <a:p>
            <a:r>
              <a:rPr lang="en-US" dirty="0"/>
              <a:t> SQL is case-</a:t>
            </a:r>
            <a:r>
              <a:rPr lang="en-US" i="1" dirty="0"/>
              <a:t>insensitive</a:t>
            </a:r>
          </a:p>
          <a:p>
            <a:pPr lvl="1"/>
            <a:r>
              <a:rPr lang="en-US" i="1" dirty="0"/>
              <a:t> </a:t>
            </a:r>
            <a:r>
              <a:rPr lang="en-US" dirty="0"/>
              <a:t>But the </a:t>
            </a:r>
            <a:r>
              <a:rPr lang="en-US" i="1" dirty="0"/>
              <a:t>data</a:t>
            </a:r>
            <a:r>
              <a:rPr lang="en-US" dirty="0"/>
              <a:t> can be case-sensitive. (We'll talk about this later...)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F2F81-909E-2524-B1A5-A1310ACB68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8401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A52D1-0119-1BD9-E106-5E7E201D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SQL Look Like?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7CEF4-50DF-10CB-AB28-D16481827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234" y="1066800"/>
            <a:ext cx="11218333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SELECT date, COUNT(*)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FROM users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WHERE date &gt; "2024-06-01"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GROUP BY date;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6F0FD-5960-93D0-DB40-A95C7B8827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Eric Kim | UC Berkeley | https://c88c.org | © CC BY-NC-SA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886304-C127-7FBB-8D5B-6383A426F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6879"/>
              </p:ext>
            </p:extLst>
          </p:nvPr>
        </p:nvGraphicFramePr>
        <p:xfrm>
          <a:off x="5922744" y="3488365"/>
          <a:ext cx="3319858" cy="2377440"/>
        </p:xfrm>
        <a:graphic>
          <a:graphicData uri="http://schemas.openxmlformats.org/drawingml/2006/table">
            <a:tbl>
              <a:tblPr firstRow="1" bandRow="1">
                <a:tableStyleId>{56FE67F9-6B8D-4537-87E8-312A73754733}</a:tableStyleId>
              </a:tblPr>
              <a:tblGrid>
                <a:gridCol w="1659929">
                  <a:extLst>
                    <a:ext uri="{9D8B030D-6E8A-4147-A177-3AD203B41FA5}">
                      <a16:colId xmlns:a16="http://schemas.microsoft.com/office/drawing/2014/main" val="3004617166"/>
                    </a:ext>
                  </a:extLst>
                </a:gridCol>
                <a:gridCol w="1659929">
                  <a:extLst>
                    <a:ext uri="{9D8B030D-6E8A-4147-A177-3AD203B41FA5}">
                      <a16:colId xmlns:a16="http://schemas.microsoft.com/office/drawing/2014/main" val="437654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38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0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04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749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4A98B8-AE51-A298-BE63-9C0EFE4E0A93}"/>
              </a:ext>
            </a:extLst>
          </p:cNvPr>
          <p:cNvSpPr txBox="1"/>
          <p:nvPr/>
        </p:nvSpPr>
        <p:spPr>
          <a:xfrm>
            <a:off x="6627823" y="1066800"/>
            <a:ext cx="5564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query means</a:t>
            </a:r>
            <a:r>
              <a:rPr lang="en-US" sz="2000" dirty="0"/>
              <a:t>: From the `users` table, fetch all rows whose `date` column is &gt; `</a:t>
            </a:r>
            <a:r>
              <a:rPr lang="en-US" sz="2000" dirty="0" err="1"/>
              <a:t>current_date</a:t>
            </a:r>
            <a:r>
              <a:rPr lang="en-US" sz="2000" dirty="0"/>
              <a:t>`, group them by `date`, and count how large each group is.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805B955A-647B-E1F5-983E-B6F78C902B47}"/>
              </a:ext>
            </a:extLst>
          </p:cNvPr>
          <p:cNvSpPr/>
          <p:nvPr/>
        </p:nvSpPr>
        <p:spPr bwMode="auto">
          <a:xfrm>
            <a:off x="9260147" y="4323937"/>
            <a:ext cx="499066" cy="353148"/>
          </a:xfrm>
          <a:prstGeom prst="lef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E543F-C97D-2711-C33A-6D44884BC7C2}"/>
              </a:ext>
            </a:extLst>
          </p:cNvPr>
          <p:cNvSpPr txBox="1"/>
          <p:nvPr/>
        </p:nvSpPr>
        <p:spPr>
          <a:xfrm>
            <a:off x="9776758" y="4177345"/>
            <a:ext cx="2415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There are 257 rows with date=2024-06-03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1F2E2D6-E08E-82BC-8978-1C0EEA3C0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78179"/>
              </p:ext>
            </p:extLst>
          </p:nvPr>
        </p:nvGraphicFramePr>
        <p:xfrm>
          <a:off x="584377" y="3488365"/>
          <a:ext cx="3776366" cy="2377440"/>
        </p:xfrm>
        <a:graphic>
          <a:graphicData uri="http://schemas.openxmlformats.org/drawingml/2006/table">
            <a:tbl>
              <a:tblPr firstRow="1" bandRow="1">
                <a:tableStyleId>{56FE67F9-6B8D-4537-87E8-312A73754733}</a:tableStyleId>
              </a:tblPr>
              <a:tblGrid>
                <a:gridCol w="1888183">
                  <a:extLst>
                    <a:ext uri="{9D8B030D-6E8A-4147-A177-3AD203B41FA5}">
                      <a16:colId xmlns:a16="http://schemas.microsoft.com/office/drawing/2014/main" val="3004617166"/>
                    </a:ext>
                  </a:extLst>
                </a:gridCol>
                <a:gridCol w="1888183">
                  <a:extLst>
                    <a:ext uri="{9D8B030D-6E8A-4147-A177-3AD203B41FA5}">
                      <a16:colId xmlns:a16="http://schemas.microsoft.com/office/drawing/2014/main" val="437654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user_name</a:t>
                      </a:r>
                      <a:endParaRPr lang="en-US" sz="2000" b="1" dirty="0">
                        <a:latin typeface="Open Sans ExtraBold" pitchFamily="2" charset="0"/>
                        <a:ea typeface="Open Sans ExtraBold" pitchFamily="2" charset="0"/>
                        <a:cs typeface="Open Sans Extra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"bob"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38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</a:t>
                      </a:r>
                      <a:r>
                        <a:rPr lang="en-US" sz="2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alice</a:t>
                      </a: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"louis"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0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</a:t>
                      </a:r>
                      <a:r>
                        <a:rPr lang="en-US" sz="2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alyssa</a:t>
                      </a: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2024-06-03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04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749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F278E23-82CD-1BBF-9242-953DF3869889}"/>
              </a:ext>
            </a:extLst>
          </p:cNvPr>
          <p:cNvSpPr txBox="1"/>
          <p:nvPr/>
        </p:nvSpPr>
        <p:spPr>
          <a:xfrm>
            <a:off x="6510007" y="5910536"/>
            <a:ext cx="214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Query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C987A-C105-5DD8-5F26-04C6DC35CA8B}"/>
              </a:ext>
            </a:extLst>
          </p:cNvPr>
          <p:cNvSpPr txBox="1"/>
          <p:nvPr/>
        </p:nvSpPr>
        <p:spPr>
          <a:xfrm>
            <a:off x="1399894" y="5910536"/>
            <a:ext cx="214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`users` table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4E7366D-171B-51FE-FBBD-9A63F5B79ECD}"/>
              </a:ext>
            </a:extLst>
          </p:cNvPr>
          <p:cNvSpPr/>
          <p:nvPr/>
        </p:nvSpPr>
        <p:spPr bwMode="auto">
          <a:xfrm rot="2700000">
            <a:off x="5321146" y="2842351"/>
            <a:ext cx="736037" cy="473615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A76E7-3525-908C-3368-83C3B684BEB1}"/>
              </a:ext>
            </a:extLst>
          </p:cNvPr>
          <p:cNvSpPr txBox="1"/>
          <p:nvPr/>
        </p:nvSpPr>
        <p:spPr>
          <a:xfrm>
            <a:off x="7666245" y="2466082"/>
            <a:ext cx="3487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Note</a:t>
            </a:r>
            <a:r>
              <a:rPr lang="en-US" sz="2400" dirty="0"/>
              <a:t>: query results are also a table!</a:t>
            </a:r>
          </a:p>
        </p:txBody>
      </p:sp>
    </p:spTree>
    <p:extLst>
      <p:ext uri="{BB962C8B-B14F-4D97-AF65-F5344CB8AC3E}">
        <p14:creationId xmlns:p14="http://schemas.microsoft.com/office/powerpoint/2010/main" val="28239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/>
      <p:bldP spid="10" grpId="0"/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12091</TotalTime>
  <Words>3728</Words>
  <Application>Microsoft Office PowerPoint</Application>
  <PresentationFormat>Widescreen</PresentationFormat>
  <Paragraphs>413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Source Code Pro Medium</vt:lpstr>
      <vt:lpstr>FreightMicro Pro Light</vt:lpstr>
      <vt:lpstr>Open Sans Light</vt:lpstr>
      <vt:lpstr>SourceCodePro-Light</vt:lpstr>
      <vt:lpstr>FreightMicro Pro Medium</vt:lpstr>
      <vt:lpstr>Source Code Pro Light</vt:lpstr>
      <vt:lpstr>Arial</vt:lpstr>
      <vt:lpstr>ＭＳ Ｐゴシック</vt:lpstr>
      <vt:lpstr>Source Code Pro</vt:lpstr>
      <vt:lpstr>Wingdings</vt:lpstr>
      <vt:lpstr>Times New Roman</vt:lpstr>
      <vt:lpstr>Consolas</vt:lpstr>
      <vt:lpstr>Open Sans ExtraBold</vt:lpstr>
      <vt:lpstr>FreightMicro Pro Book</vt:lpstr>
      <vt:lpstr>Courier</vt:lpstr>
      <vt:lpstr>3_Main C88C</vt:lpstr>
      <vt:lpstr>Databases &amp; SQL</vt:lpstr>
      <vt:lpstr>Announcements</vt:lpstr>
      <vt:lpstr>Announcements: AMA Questions Thread</vt:lpstr>
      <vt:lpstr>Announcements: Final Exam</vt:lpstr>
      <vt:lpstr>Announcements: Midterm</vt:lpstr>
      <vt:lpstr>Why SQL? (Review)</vt:lpstr>
      <vt:lpstr>What is SQL?</vt:lpstr>
      <vt:lpstr>SQL Statements</vt:lpstr>
      <vt:lpstr>What does SQL Look Like?</vt:lpstr>
      <vt:lpstr>Why Databases?</vt:lpstr>
      <vt:lpstr>Database Management Systems</vt:lpstr>
      <vt:lpstr>Applications Issue Queries to a Database</vt:lpstr>
      <vt:lpstr>Data 8 Tables, datascience</vt:lpstr>
      <vt:lpstr>Database Management Systems</vt:lpstr>
      <vt:lpstr>You've seen (and used) databases</vt:lpstr>
      <vt:lpstr>Data: structured vs unstructured</vt:lpstr>
      <vt:lpstr>Interacting With A Database</vt:lpstr>
      <vt:lpstr>sqlite3 [SQLite Docs]</vt:lpstr>
      <vt:lpstr>sqlite3 [Python Docs] </vt:lpstr>
      <vt:lpstr>Connecting To a Database (Python 3)</vt:lpstr>
      <vt:lpstr>SQLite Python API – In a Notebook.</vt:lpstr>
      <vt:lpstr>The sqlite console</vt:lpstr>
      <vt:lpstr>C88C sqlite_shell.py interactive console</vt:lpstr>
      <vt:lpstr>Introduction to SQL</vt:lpstr>
      <vt:lpstr>SQL Statements</vt:lpstr>
      <vt:lpstr>SQL example</vt:lpstr>
      <vt:lpstr>SQL Basics</vt:lpstr>
      <vt:lpstr>A Running example from Data  8</vt:lpstr>
      <vt:lpstr>SELECT</vt:lpstr>
      <vt:lpstr>Select …</vt:lpstr>
      <vt:lpstr>Projecting existing tables</vt:lpstr>
      <vt:lpstr>Wildcards</vt:lpstr>
      <vt:lpstr>What's different about this table? IDs!</vt:lpstr>
      <vt:lpstr>Projection</vt:lpstr>
      <vt:lpstr>Filtering in SQL</vt:lpstr>
      <vt:lpstr>Filtering rows - where</vt:lpstr>
      <vt:lpstr>SQL Operators for predicate</vt:lpstr>
      <vt:lpstr>Summary</vt:lpstr>
      <vt:lpstr>CREATE TABLE</vt:lpstr>
      <vt:lpstr>SQL: creating a named table</vt:lpstr>
      <vt:lpstr>Summary – Part 1 (and SQL demo)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Eric Kim</cp:lastModifiedBy>
  <cp:revision>183</cp:revision>
  <cp:lastPrinted>2022-11-17T20:39:40Z</cp:lastPrinted>
  <dcterms:modified xsi:type="dcterms:W3CDTF">2024-07-29T14:17:15Z</dcterms:modified>
</cp:coreProperties>
</file>